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5C_CD6B135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669" r:id="rId6"/>
  </p:sldMasterIdLst>
  <p:notesMasterIdLst>
    <p:notesMasterId r:id="rId63"/>
  </p:notesMasterIdLst>
  <p:sldIdLst>
    <p:sldId id="618" r:id="rId7"/>
    <p:sldId id="604" r:id="rId8"/>
    <p:sldId id="615" r:id="rId9"/>
    <p:sldId id="256" r:id="rId10"/>
    <p:sldId id="616" r:id="rId11"/>
    <p:sldId id="626" r:id="rId12"/>
    <p:sldId id="456" r:id="rId13"/>
    <p:sldId id="541" r:id="rId14"/>
    <p:sldId id="620" r:id="rId15"/>
    <p:sldId id="621" r:id="rId16"/>
    <p:sldId id="619" r:id="rId17"/>
    <p:sldId id="579" r:id="rId18"/>
    <p:sldId id="272" r:id="rId19"/>
    <p:sldId id="581" r:id="rId20"/>
    <p:sldId id="299" r:id="rId21"/>
    <p:sldId id="598" r:id="rId22"/>
    <p:sldId id="301" r:id="rId23"/>
    <p:sldId id="614" r:id="rId24"/>
    <p:sldId id="450" r:id="rId25"/>
    <p:sldId id="454" r:id="rId26"/>
    <p:sldId id="309" r:id="rId27"/>
    <p:sldId id="489" r:id="rId28"/>
    <p:sldId id="612" r:id="rId29"/>
    <p:sldId id="475" r:id="rId30"/>
    <p:sldId id="596" r:id="rId31"/>
    <p:sldId id="547" r:id="rId32"/>
    <p:sldId id="580" r:id="rId33"/>
    <p:sldId id="488" r:id="rId34"/>
    <p:sldId id="605" r:id="rId35"/>
    <p:sldId id="282" r:id="rId36"/>
    <p:sldId id="623" r:id="rId37"/>
    <p:sldId id="606" r:id="rId38"/>
    <p:sldId id="284" r:id="rId39"/>
    <p:sldId id="280" r:id="rId40"/>
    <p:sldId id="624" r:id="rId41"/>
    <p:sldId id="574" r:id="rId42"/>
    <p:sldId id="625" r:id="rId43"/>
    <p:sldId id="279" r:id="rId44"/>
    <p:sldId id="600" r:id="rId45"/>
    <p:sldId id="499" r:id="rId46"/>
    <p:sldId id="564" r:id="rId47"/>
    <p:sldId id="566" r:id="rId48"/>
    <p:sldId id="575" r:id="rId49"/>
    <p:sldId id="565" r:id="rId50"/>
    <p:sldId id="576" r:id="rId51"/>
    <p:sldId id="590" r:id="rId52"/>
    <p:sldId id="591" r:id="rId53"/>
    <p:sldId id="258" r:id="rId54"/>
    <p:sldId id="275" r:id="rId55"/>
    <p:sldId id="572" r:id="rId56"/>
    <p:sldId id="610" r:id="rId57"/>
    <p:sldId id="617" r:id="rId58"/>
    <p:sldId id="568" r:id="rId59"/>
    <p:sldId id="543" r:id="rId60"/>
    <p:sldId id="567" r:id="rId61"/>
    <p:sldId id="594" r:id="rId6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1571A5-23AE-4253-A449-E535BCF02CF5}">
          <p14:sldIdLst>
            <p14:sldId id="618"/>
            <p14:sldId id="604"/>
            <p14:sldId id="615"/>
            <p14:sldId id="256"/>
            <p14:sldId id="616"/>
            <p14:sldId id="626"/>
            <p14:sldId id="456"/>
            <p14:sldId id="541"/>
            <p14:sldId id="620"/>
            <p14:sldId id="621"/>
            <p14:sldId id="619"/>
            <p14:sldId id="579"/>
            <p14:sldId id="272"/>
            <p14:sldId id="581"/>
            <p14:sldId id="299"/>
            <p14:sldId id="598"/>
            <p14:sldId id="301"/>
            <p14:sldId id="614"/>
            <p14:sldId id="450"/>
            <p14:sldId id="454"/>
            <p14:sldId id="309"/>
            <p14:sldId id="489"/>
            <p14:sldId id="612"/>
            <p14:sldId id="475"/>
            <p14:sldId id="596"/>
            <p14:sldId id="547"/>
            <p14:sldId id="580"/>
            <p14:sldId id="488"/>
            <p14:sldId id="605"/>
            <p14:sldId id="282"/>
            <p14:sldId id="623"/>
            <p14:sldId id="606"/>
            <p14:sldId id="284"/>
            <p14:sldId id="280"/>
            <p14:sldId id="624"/>
            <p14:sldId id="574"/>
            <p14:sldId id="625"/>
            <p14:sldId id="279"/>
            <p14:sldId id="600"/>
            <p14:sldId id="499"/>
            <p14:sldId id="564"/>
            <p14:sldId id="566"/>
            <p14:sldId id="575"/>
            <p14:sldId id="565"/>
            <p14:sldId id="576"/>
            <p14:sldId id="590"/>
            <p14:sldId id="591"/>
            <p14:sldId id="258"/>
            <p14:sldId id="275"/>
            <p14:sldId id="572"/>
            <p14:sldId id="610"/>
            <p14:sldId id="617"/>
            <p14:sldId id="568"/>
            <p14:sldId id="543"/>
            <p14:sldId id="567"/>
            <p14:sldId id="5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0D22EB-C123-74CE-B9BC-97C9FB2C53A7}" name="Katelyn Jackson" initials="KJ" userId="569a98ae78e6a2e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F8A7B"/>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A968CF-D5B2-49CD-943E-9BEFF95DE157}" v="664" dt="2025-02-08T06:45:01.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5"/>
    <p:restoredTop sz="94752"/>
  </p:normalViewPr>
  <p:slideViewPr>
    <p:cSldViewPr snapToGrid="0">
      <p:cViewPr varScale="1">
        <p:scale>
          <a:sx n="115" d="100"/>
          <a:sy n="115" d="100"/>
        </p:scale>
        <p:origin x="224" y="2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omments/modernComment_25C_CD6B1356.xml><?xml version="1.0" encoding="utf-8"?>
<p188:cmLst xmlns:a="http://schemas.openxmlformats.org/drawingml/2006/main" xmlns:r="http://schemas.openxmlformats.org/officeDocument/2006/relationships" xmlns:p188="http://schemas.microsoft.com/office/powerpoint/2018/8/main">
  <p188:cm id="{F2FEAADB-9875-8340-9544-17D8B69493CF}" authorId="{940D22EB-C123-74CE-B9BC-97C9FB2C53A7}" status="resolved" created="2025-02-01T18:13:31.024" complete="100000">
    <ac:txMkLst xmlns:ac="http://schemas.microsoft.com/office/drawing/2013/main/command">
      <pc:docMk xmlns:pc="http://schemas.microsoft.com/office/powerpoint/2013/main/command"/>
      <pc:sldMk xmlns:pc="http://schemas.microsoft.com/office/powerpoint/2013/main/command" cId="3446346582" sldId="604"/>
      <ac:spMk id="3" creationId="{E333C94E-CB27-123A-C491-CFB704483029}"/>
      <ac:txMk cp="87" len="1">
        <ac:context len="145" hash="377839244"/>
      </ac:txMk>
    </ac:txMkLst>
    <p188:pos x="3249749" y="1510415"/>
    <p188:txBody>
      <a:bodyPr/>
      <a:lstStyle/>
      <a:p>
        <a:r>
          <a:rPr lang="en-US"/>
          <a:t>Find a more kind way to phrase this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204A5F-9636-485D-A67E-C3D6D47D6A0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04C3793-02B1-4E02-9F41-8300B1AD4891}">
      <dgm:prSet/>
      <dgm:spPr/>
      <dgm:t>
        <a:bodyPr/>
        <a:lstStyle/>
        <a:p>
          <a:r>
            <a:rPr lang="en-US" dirty="0"/>
            <a:t>To be adaptive does not mean sacrificing our own identity or values.</a:t>
          </a:r>
        </a:p>
      </dgm:t>
    </dgm:pt>
    <dgm:pt modelId="{87DDB9F1-06A7-4B09-B72B-990E02DC66F2}" type="parTrans" cxnId="{47E9740C-2833-4B8B-B9F7-3F022106F1F4}">
      <dgm:prSet/>
      <dgm:spPr/>
      <dgm:t>
        <a:bodyPr/>
        <a:lstStyle/>
        <a:p>
          <a:endParaRPr lang="en-US"/>
        </a:p>
      </dgm:t>
    </dgm:pt>
    <dgm:pt modelId="{5959BE6B-BCCC-420F-B10B-6A8A57507955}" type="sibTrans" cxnId="{47E9740C-2833-4B8B-B9F7-3F022106F1F4}">
      <dgm:prSet/>
      <dgm:spPr/>
      <dgm:t>
        <a:bodyPr/>
        <a:lstStyle/>
        <a:p>
          <a:endParaRPr lang="en-US"/>
        </a:p>
      </dgm:t>
    </dgm:pt>
    <dgm:pt modelId="{21E15763-45FE-475B-AD9E-21CF4D143228}">
      <dgm:prSet/>
      <dgm:spPr/>
      <dgm:t>
        <a:bodyPr/>
        <a:lstStyle/>
        <a:p>
          <a:r>
            <a:rPr lang="en-US" dirty="0"/>
            <a:t>It does mean changing our approaches to yield positive outcomes. </a:t>
          </a:r>
        </a:p>
      </dgm:t>
    </dgm:pt>
    <dgm:pt modelId="{C23EE06D-8DB0-4585-B461-B3119B0D35B9}" type="parTrans" cxnId="{5314D90E-C789-49B4-A9C6-210C9F1A3677}">
      <dgm:prSet/>
      <dgm:spPr/>
      <dgm:t>
        <a:bodyPr/>
        <a:lstStyle/>
        <a:p>
          <a:endParaRPr lang="en-US"/>
        </a:p>
      </dgm:t>
    </dgm:pt>
    <dgm:pt modelId="{95AD6C2B-DAFE-4841-8D11-1FCE5059B6B3}" type="sibTrans" cxnId="{5314D90E-C789-49B4-A9C6-210C9F1A3677}">
      <dgm:prSet/>
      <dgm:spPr/>
      <dgm:t>
        <a:bodyPr/>
        <a:lstStyle/>
        <a:p>
          <a:endParaRPr lang="en-US"/>
        </a:p>
      </dgm:t>
    </dgm:pt>
    <dgm:pt modelId="{813B6BB3-C080-4B46-85A8-0BFD5144D46A}">
      <dgm:prSet/>
      <dgm:spPr/>
      <dgm:t>
        <a:bodyPr/>
        <a:lstStyle/>
        <a:p>
          <a:r>
            <a:rPr lang="en-US" dirty="0"/>
            <a:t>It involves respecting others’ cultures and identities as well as our own. </a:t>
          </a:r>
        </a:p>
      </dgm:t>
    </dgm:pt>
    <dgm:pt modelId="{0DCDEBAA-5F53-4C83-A3FD-ED4503495E20}" type="parTrans" cxnId="{D3D12037-B6CF-4E62-97DF-9E373D709771}">
      <dgm:prSet/>
      <dgm:spPr/>
      <dgm:t>
        <a:bodyPr/>
        <a:lstStyle/>
        <a:p>
          <a:endParaRPr lang="en-US"/>
        </a:p>
      </dgm:t>
    </dgm:pt>
    <dgm:pt modelId="{A205A63D-68B5-40BF-A14A-4D1B3EE2D191}" type="sibTrans" cxnId="{D3D12037-B6CF-4E62-97DF-9E373D709771}">
      <dgm:prSet/>
      <dgm:spPr/>
      <dgm:t>
        <a:bodyPr/>
        <a:lstStyle/>
        <a:p>
          <a:endParaRPr lang="en-US"/>
        </a:p>
      </dgm:t>
    </dgm:pt>
    <dgm:pt modelId="{1874B058-C1E3-44B9-882D-88DFD06D860C}" type="pres">
      <dgm:prSet presAssocID="{62204A5F-9636-485D-A67E-C3D6D47D6A0E}" presName="linear" presStyleCnt="0">
        <dgm:presLayoutVars>
          <dgm:animLvl val="lvl"/>
          <dgm:resizeHandles val="exact"/>
        </dgm:presLayoutVars>
      </dgm:prSet>
      <dgm:spPr/>
    </dgm:pt>
    <dgm:pt modelId="{687C79D7-C1DD-492E-B185-39A2312B9FA5}" type="pres">
      <dgm:prSet presAssocID="{A04C3793-02B1-4E02-9F41-8300B1AD4891}" presName="parentText" presStyleLbl="node1" presStyleIdx="0" presStyleCnt="3">
        <dgm:presLayoutVars>
          <dgm:chMax val="0"/>
          <dgm:bulletEnabled val="1"/>
        </dgm:presLayoutVars>
      </dgm:prSet>
      <dgm:spPr/>
    </dgm:pt>
    <dgm:pt modelId="{CD11C2AB-F534-4E91-99B9-5A863882635D}" type="pres">
      <dgm:prSet presAssocID="{5959BE6B-BCCC-420F-B10B-6A8A57507955}" presName="spacer" presStyleCnt="0"/>
      <dgm:spPr/>
    </dgm:pt>
    <dgm:pt modelId="{C43FAC39-C481-4BDA-8D7B-F5FE6D1452DD}" type="pres">
      <dgm:prSet presAssocID="{21E15763-45FE-475B-AD9E-21CF4D143228}" presName="parentText" presStyleLbl="node1" presStyleIdx="1" presStyleCnt="3">
        <dgm:presLayoutVars>
          <dgm:chMax val="0"/>
          <dgm:bulletEnabled val="1"/>
        </dgm:presLayoutVars>
      </dgm:prSet>
      <dgm:spPr/>
    </dgm:pt>
    <dgm:pt modelId="{B6869416-C773-43E1-BE74-BFEF76953F12}" type="pres">
      <dgm:prSet presAssocID="{95AD6C2B-DAFE-4841-8D11-1FCE5059B6B3}" presName="spacer" presStyleCnt="0"/>
      <dgm:spPr/>
    </dgm:pt>
    <dgm:pt modelId="{2BB976CF-0018-4ED2-98A9-596A2998A2EA}" type="pres">
      <dgm:prSet presAssocID="{813B6BB3-C080-4B46-85A8-0BFD5144D46A}" presName="parentText" presStyleLbl="node1" presStyleIdx="2" presStyleCnt="3">
        <dgm:presLayoutVars>
          <dgm:chMax val="0"/>
          <dgm:bulletEnabled val="1"/>
        </dgm:presLayoutVars>
      </dgm:prSet>
      <dgm:spPr/>
    </dgm:pt>
  </dgm:ptLst>
  <dgm:cxnLst>
    <dgm:cxn modelId="{47E9740C-2833-4B8B-B9F7-3F022106F1F4}" srcId="{62204A5F-9636-485D-A67E-C3D6D47D6A0E}" destId="{A04C3793-02B1-4E02-9F41-8300B1AD4891}" srcOrd="0" destOrd="0" parTransId="{87DDB9F1-06A7-4B09-B72B-990E02DC66F2}" sibTransId="{5959BE6B-BCCC-420F-B10B-6A8A57507955}"/>
    <dgm:cxn modelId="{5314D90E-C789-49B4-A9C6-210C9F1A3677}" srcId="{62204A5F-9636-485D-A67E-C3D6D47D6A0E}" destId="{21E15763-45FE-475B-AD9E-21CF4D143228}" srcOrd="1" destOrd="0" parTransId="{C23EE06D-8DB0-4585-B461-B3119B0D35B9}" sibTransId="{95AD6C2B-DAFE-4841-8D11-1FCE5059B6B3}"/>
    <dgm:cxn modelId="{D3D12037-B6CF-4E62-97DF-9E373D709771}" srcId="{62204A5F-9636-485D-A67E-C3D6D47D6A0E}" destId="{813B6BB3-C080-4B46-85A8-0BFD5144D46A}" srcOrd="2" destOrd="0" parTransId="{0DCDEBAA-5F53-4C83-A3FD-ED4503495E20}" sibTransId="{A205A63D-68B5-40BF-A14A-4D1B3EE2D191}"/>
    <dgm:cxn modelId="{4AB6287C-C9E3-433A-8EFC-A0FA219CA9C1}" type="presOf" srcId="{21E15763-45FE-475B-AD9E-21CF4D143228}" destId="{C43FAC39-C481-4BDA-8D7B-F5FE6D1452DD}" srcOrd="0" destOrd="0" presId="urn:microsoft.com/office/officeart/2005/8/layout/vList2"/>
    <dgm:cxn modelId="{0A2F689D-A6C6-49C6-8469-469A95F7E77C}" type="presOf" srcId="{813B6BB3-C080-4B46-85A8-0BFD5144D46A}" destId="{2BB976CF-0018-4ED2-98A9-596A2998A2EA}" srcOrd="0" destOrd="0" presId="urn:microsoft.com/office/officeart/2005/8/layout/vList2"/>
    <dgm:cxn modelId="{C173BBA0-4102-458F-BA29-4DB146749E9F}" type="presOf" srcId="{62204A5F-9636-485D-A67E-C3D6D47D6A0E}" destId="{1874B058-C1E3-44B9-882D-88DFD06D860C}" srcOrd="0" destOrd="0" presId="urn:microsoft.com/office/officeart/2005/8/layout/vList2"/>
    <dgm:cxn modelId="{8E8335B7-0A65-4CCE-96F1-BFA1483EAA46}" type="presOf" srcId="{A04C3793-02B1-4E02-9F41-8300B1AD4891}" destId="{687C79D7-C1DD-492E-B185-39A2312B9FA5}" srcOrd="0" destOrd="0" presId="urn:microsoft.com/office/officeart/2005/8/layout/vList2"/>
    <dgm:cxn modelId="{F3504138-A07A-4DD5-B8F7-30BF806F7A7F}" type="presParOf" srcId="{1874B058-C1E3-44B9-882D-88DFD06D860C}" destId="{687C79D7-C1DD-492E-B185-39A2312B9FA5}" srcOrd="0" destOrd="0" presId="urn:microsoft.com/office/officeart/2005/8/layout/vList2"/>
    <dgm:cxn modelId="{2AE2ABD5-22F0-4A14-8D05-4EB3A585126E}" type="presParOf" srcId="{1874B058-C1E3-44B9-882D-88DFD06D860C}" destId="{CD11C2AB-F534-4E91-99B9-5A863882635D}" srcOrd="1" destOrd="0" presId="urn:microsoft.com/office/officeart/2005/8/layout/vList2"/>
    <dgm:cxn modelId="{7C2D35ED-58F8-403C-AD26-74960287768B}" type="presParOf" srcId="{1874B058-C1E3-44B9-882D-88DFD06D860C}" destId="{C43FAC39-C481-4BDA-8D7B-F5FE6D1452DD}" srcOrd="2" destOrd="0" presId="urn:microsoft.com/office/officeart/2005/8/layout/vList2"/>
    <dgm:cxn modelId="{E27FD6BC-F8CA-4CDC-8384-8CBBAD083681}" type="presParOf" srcId="{1874B058-C1E3-44B9-882D-88DFD06D860C}" destId="{B6869416-C773-43E1-BE74-BFEF76953F12}" srcOrd="3" destOrd="0" presId="urn:microsoft.com/office/officeart/2005/8/layout/vList2"/>
    <dgm:cxn modelId="{D47AB093-DF72-43DE-B031-68B7CBEE4004}" type="presParOf" srcId="{1874B058-C1E3-44B9-882D-88DFD06D860C}" destId="{2BB976CF-0018-4ED2-98A9-596A2998A2E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85B255-D1F3-4FA6-B589-C588B4600F8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C8D28AA-3C0E-499B-B16C-F68AF83FBC7A}">
      <dgm:prSet custT="1"/>
      <dgm:spPr/>
      <dgm:t>
        <a:bodyPr/>
        <a:lstStyle/>
        <a:p>
          <a:pPr rtl="0"/>
          <a:r>
            <a:rPr lang="en-US" sz="2000" dirty="0"/>
            <a:t>We see the behavior.</a:t>
          </a:r>
          <a:r>
            <a:rPr lang="en-US" sz="2000" dirty="0">
              <a:latin typeface="Calibri Light" panose="020F0302020204030204"/>
            </a:rPr>
            <a:t> </a:t>
          </a:r>
          <a:endParaRPr lang="en-US" sz="2000" dirty="0"/>
        </a:p>
      </dgm:t>
    </dgm:pt>
    <dgm:pt modelId="{AD426550-E40B-45DA-B606-36E2B46133DD}" type="parTrans" cxnId="{0E86B609-671B-4847-B532-0B8F15363963}">
      <dgm:prSet/>
      <dgm:spPr/>
      <dgm:t>
        <a:bodyPr/>
        <a:lstStyle/>
        <a:p>
          <a:endParaRPr lang="en-US"/>
        </a:p>
      </dgm:t>
    </dgm:pt>
    <dgm:pt modelId="{ED8C9908-FECA-4CD4-BA2E-87DFCD6B2017}" type="sibTrans" cxnId="{0E86B609-671B-4847-B532-0B8F15363963}">
      <dgm:prSet/>
      <dgm:spPr/>
      <dgm:t>
        <a:bodyPr/>
        <a:lstStyle/>
        <a:p>
          <a:endParaRPr lang="en-US"/>
        </a:p>
      </dgm:t>
    </dgm:pt>
    <dgm:pt modelId="{761385BD-8EC7-4B2B-9582-E0C3363FD326}">
      <dgm:prSet custT="1"/>
      <dgm:spPr/>
      <dgm:t>
        <a:bodyPr/>
        <a:lstStyle/>
        <a:p>
          <a:pPr rtl="0"/>
          <a:r>
            <a:rPr lang="en-US" sz="1800" dirty="0"/>
            <a:t>We interpret that behavior according to our own cultural lens.</a:t>
          </a:r>
          <a:r>
            <a:rPr lang="en-US" sz="1800" dirty="0">
              <a:latin typeface="Calibri Light" panose="020F0302020204030204"/>
            </a:rPr>
            <a:t> </a:t>
          </a:r>
          <a:endParaRPr lang="en-US" sz="1800" dirty="0"/>
        </a:p>
      </dgm:t>
    </dgm:pt>
    <dgm:pt modelId="{F843A9DE-9D0D-4223-8BB5-B3A9F23E0002}" type="parTrans" cxnId="{1D17A53B-0E70-4A74-8784-649BAF666B9F}">
      <dgm:prSet/>
      <dgm:spPr/>
      <dgm:t>
        <a:bodyPr/>
        <a:lstStyle/>
        <a:p>
          <a:endParaRPr lang="en-US"/>
        </a:p>
      </dgm:t>
    </dgm:pt>
    <dgm:pt modelId="{6DF771B0-4DB3-4BD6-9CDC-7B24351A7736}" type="sibTrans" cxnId="{1D17A53B-0E70-4A74-8784-649BAF666B9F}">
      <dgm:prSet/>
      <dgm:spPr/>
      <dgm:t>
        <a:bodyPr/>
        <a:lstStyle/>
        <a:p>
          <a:endParaRPr lang="en-US"/>
        </a:p>
      </dgm:t>
    </dgm:pt>
    <dgm:pt modelId="{8F2DEFF3-AF0F-4325-836C-5826638891FD}">
      <dgm:prSet custT="1"/>
      <dgm:spPr/>
      <dgm:t>
        <a:bodyPr/>
        <a:lstStyle/>
        <a:p>
          <a:pPr rtl="0"/>
          <a:r>
            <a:rPr lang="en-US" sz="1800" dirty="0"/>
            <a:t>What often happens?</a:t>
          </a:r>
        </a:p>
      </dgm:t>
    </dgm:pt>
    <dgm:pt modelId="{56DF3491-947D-4285-A1B7-DDF6C6FEA833}" type="parTrans" cxnId="{FF4E3961-5BB6-4849-9FDF-A6EB60D1E03E}">
      <dgm:prSet/>
      <dgm:spPr/>
      <dgm:t>
        <a:bodyPr/>
        <a:lstStyle/>
        <a:p>
          <a:endParaRPr lang="en-US"/>
        </a:p>
      </dgm:t>
    </dgm:pt>
    <dgm:pt modelId="{C129ECD4-68EC-4D6A-8FEC-92E37DD6B4E5}" type="sibTrans" cxnId="{FF4E3961-5BB6-4849-9FDF-A6EB60D1E03E}">
      <dgm:prSet/>
      <dgm:spPr/>
      <dgm:t>
        <a:bodyPr/>
        <a:lstStyle/>
        <a:p>
          <a:endParaRPr lang="en-US"/>
        </a:p>
      </dgm:t>
    </dgm:pt>
    <dgm:pt modelId="{114C8BD4-F094-4659-9335-A4F5816376A5}" type="pres">
      <dgm:prSet presAssocID="{2E85B255-D1F3-4FA6-B589-C588B4600F81}" presName="hierChild1" presStyleCnt="0">
        <dgm:presLayoutVars>
          <dgm:chPref val="1"/>
          <dgm:dir/>
          <dgm:animOne val="branch"/>
          <dgm:animLvl val="lvl"/>
          <dgm:resizeHandles/>
        </dgm:presLayoutVars>
      </dgm:prSet>
      <dgm:spPr/>
    </dgm:pt>
    <dgm:pt modelId="{55F2D7DE-26E4-41F4-B355-4E521F3A70BC}" type="pres">
      <dgm:prSet presAssocID="{8C8D28AA-3C0E-499B-B16C-F68AF83FBC7A}" presName="hierRoot1" presStyleCnt="0"/>
      <dgm:spPr/>
    </dgm:pt>
    <dgm:pt modelId="{D34B62B4-5758-429D-B280-EE686182AD16}" type="pres">
      <dgm:prSet presAssocID="{8C8D28AA-3C0E-499B-B16C-F68AF83FBC7A}" presName="composite" presStyleCnt="0"/>
      <dgm:spPr/>
    </dgm:pt>
    <dgm:pt modelId="{B8D96536-8CC6-4991-84B0-A26680BE38C0}" type="pres">
      <dgm:prSet presAssocID="{8C8D28AA-3C0E-499B-B16C-F68AF83FBC7A}" presName="background" presStyleLbl="node0" presStyleIdx="0" presStyleCnt="3"/>
      <dgm:spPr/>
    </dgm:pt>
    <dgm:pt modelId="{FF138163-2C2F-4BB9-B4AF-51720AD8E204}" type="pres">
      <dgm:prSet presAssocID="{8C8D28AA-3C0E-499B-B16C-F68AF83FBC7A}" presName="text" presStyleLbl="fgAcc0" presStyleIdx="0" presStyleCnt="3" custScaleX="102865" custScaleY="266790" custLinFactNeighborX="-5063" custLinFactNeighborY="-89674">
        <dgm:presLayoutVars>
          <dgm:chPref val="3"/>
        </dgm:presLayoutVars>
      </dgm:prSet>
      <dgm:spPr/>
    </dgm:pt>
    <dgm:pt modelId="{B290E153-70DC-4BC5-AF44-21FA46FC3D0C}" type="pres">
      <dgm:prSet presAssocID="{8C8D28AA-3C0E-499B-B16C-F68AF83FBC7A}" presName="hierChild2" presStyleCnt="0"/>
      <dgm:spPr/>
    </dgm:pt>
    <dgm:pt modelId="{5380892A-1C7D-42F5-A6F4-3DD37743E4C4}" type="pres">
      <dgm:prSet presAssocID="{761385BD-8EC7-4B2B-9582-E0C3363FD326}" presName="hierRoot1" presStyleCnt="0"/>
      <dgm:spPr/>
    </dgm:pt>
    <dgm:pt modelId="{28476986-15DE-4694-B3BB-41BD4C335669}" type="pres">
      <dgm:prSet presAssocID="{761385BD-8EC7-4B2B-9582-E0C3363FD326}" presName="composite" presStyleCnt="0"/>
      <dgm:spPr/>
    </dgm:pt>
    <dgm:pt modelId="{DB23FF99-140C-45E5-84FE-B34046478329}" type="pres">
      <dgm:prSet presAssocID="{761385BD-8EC7-4B2B-9582-E0C3363FD326}" presName="background" presStyleLbl="node0" presStyleIdx="1" presStyleCnt="3"/>
      <dgm:spPr/>
    </dgm:pt>
    <dgm:pt modelId="{77BD3E30-D1D6-45BD-A5A3-54A5D6EE8143}" type="pres">
      <dgm:prSet presAssocID="{761385BD-8EC7-4B2B-9582-E0C3363FD326}" presName="text" presStyleLbl="fgAcc0" presStyleIdx="1" presStyleCnt="3" custScaleY="245893" custLinFactNeighborX="-653" custLinFactNeighborY="-13348">
        <dgm:presLayoutVars>
          <dgm:chPref val="3"/>
        </dgm:presLayoutVars>
      </dgm:prSet>
      <dgm:spPr/>
    </dgm:pt>
    <dgm:pt modelId="{3AF61DEE-198B-48EA-9B1B-F0C515F7B127}" type="pres">
      <dgm:prSet presAssocID="{761385BD-8EC7-4B2B-9582-E0C3363FD326}" presName="hierChild2" presStyleCnt="0"/>
      <dgm:spPr/>
    </dgm:pt>
    <dgm:pt modelId="{2E884841-1F0C-44B3-857B-CB9E411B6F03}" type="pres">
      <dgm:prSet presAssocID="{8F2DEFF3-AF0F-4325-836C-5826638891FD}" presName="hierRoot1" presStyleCnt="0"/>
      <dgm:spPr/>
    </dgm:pt>
    <dgm:pt modelId="{3646A3B2-EFC3-4FB4-A073-8D47A808FB03}" type="pres">
      <dgm:prSet presAssocID="{8F2DEFF3-AF0F-4325-836C-5826638891FD}" presName="composite" presStyleCnt="0"/>
      <dgm:spPr/>
    </dgm:pt>
    <dgm:pt modelId="{ADA90D4A-CD04-4F3D-98DD-D7B96FD2F647}" type="pres">
      <dgm:prSet presAssocID="{8F2DEFF3-AF0F-4325-836C-5826638891FD}" presName="background" presStyleLbl="node0" presStyleIdx="2" presStyleCnt="3"/>
      <dgm:spPr/>
    </dgm:pt>
    <dgm:pt modelId="{C7A91770-3DA4-4DD7-9A69-A5CCDC4E0726}" type="pres">
      <dgm:prSet presAssocID="{8F2DEFF3-AF0F-4325-836C-5826638891FD}" presName="text" presStyleLbl="fgAcc0" presStyleIdx="2" presStyleCnt="3" custScaleY="247071" custLinFactNeighborX="390" custLinFactNeighborY="45515">
        <dgm:presLayoutVars>
          <dgm:chPref val="3"/>
        </dgm:presLayoutVars>
      </dgm:prSet>
      <dgm:spPr/>
    </dgm:pt>
    <dgm:pt modelId="{05B38F5B-38BD-428A-A3E5-EC1CD8B4CC03}" type="pres">
      <dgm:prSet presAssocID="{8F2DEFF3-AF0F-4325-836C-5826638891FD}" presName="hierChild2" presStyleCnt="0"/>
      <dgm:spPr/>
    </dgm:pt>
  </dgm:ptLst>
  <dgm:cxnLst>
    <dgm:cxn modelId="{0E86B609-671B-4847-B532-0B8F15363963}" srcId="{2E85B255-D1F3-4FA6-B589-C588B4600F81}" destId="{8C8D28AA-3C0E-499B-B16C-F68AF83FBC7A}" srcOrd="0" destOrd="0" parTransId="{AD426550-E40B-45DA-B606-36E2B46133DD}" sibTransId="{ED8C9908-FECA-4CD4-BA2E-87DFCD6B2017}"/>
    <dgm:cxn modelId="{3CFE9328-96C9-43AC-A857-1BE68B7A3E97}" type="presOf" srcId="{8C8D28AA-3C0E-499B-B16C-F68AF83FBC7A}" destId="{FF138163-2C2F-4BB9-B4AF-51720AD8E204}" srcOrd="0" destOrd="0" presId="urn:microsoft.com/office/officeart/2005/8/layout/hierarchy1"/>
    <dgm:cxn modelId="{1D17A53B-0E70-4A74-8784-649BAF666B9F}" srcId="{2E85B255-D1F3-4FA6-B589-C588B4600F81}" destId="{761385BD-8EC7-4B2B-9582-E0C3363FD326}" srcOrd="1" destOrd="0" parTransId="{F843A9DE-9D0D-4223-8BB5-B3A9F23E0002}" sibTransId="{6DF771B0-4DB3-4BD6-9CDC-7B24351A7736}"/>
    <dgm:cxn modelId="{3851F142-0EA8-43D0-B3D3-123F98FE93A8}" type="presOf" srcId="{2E85B255-D1F3-4FA6-B589-C588B4600F81}" destId="{114C8BD4-F094-4659-9335-A4F5816376A5}" srcOrd="0" destOrd="0" presId="urn:microsoft.com/office/officeart/2005/8/layout/hierarchy1"/>
    <dgm:cxn modelId="{FF4E3961-5BB6-4849-9FDF-A6EB60D1E03E}" srcId="{2E85B255-D1F3-4FA6-B589-C588B4600F81}" destId="{8F2DEFF3-AF0F-4325-836C-5826638891FD}" srcOrd="2" destOrd="0" parTransId="{56DF3491-947D-4285-A1B7-DDF6C6FEA833}" sibTransId="{C129ECD4-68EC-4D6A-8FEC-92E37DD6B4E5}"/>
    <dgm:cxn modelId="{F506C06D-7CBE-4037-8231-E0AAA1808263}" type="presOf" srcId="{8F2DEFF3-AF0F-4325-836C-5826638891FD}" destId="{C7A91770-3DA4-4DD7-9A69-A5CCDC4E0726}" srcOrd="0" destOrd="0" presId="urn:microsoft.com/office/officeart/2005/8/layout/hierarchy1"/>
    <dgm:cxn modelId="{572F9ABA-0375-4D2F-9AF2-A1EA1B17D5E1}" type="presOf" srcId="{761385BD-8EC7-4B2B-9582-E0C3363FD326}" destId="{77BD3E30-D1D6-45BD-A5A3-54A5D6EE8143}" srcOrd="0" destOrd="0" presId="urn:microsoft.com/office/officeart/2005/8/layout/hierarchy1"/>
    <dgm:cxn modelId="{F8C9D1AE-8ABD-4424-8315-9E7C8EADC29B}" type="presParOf" srcId="{114C8BD4-F094-4659-9335-A4F5816376A5}" destId="{55F2D7DE-26E4-41F4-B355-4E521F3A70BC}" srcOrd="0" destOrd="0" presId="urn:microsoft.com/office/officeart/2005/8/layout/hierarchy1"/>
    <dgm:cxn modelId="{25332C68-3B12-4CEE-B54F-EEF4F5CC389F}" type="presParOf" srcId="{55F2D7DE-26E4-41F4-B355-4E521F3A70BC}" destId="{D34B62B4-5758-429D-B280-EE686182AD16}" srcOrd="0" destOrd="0" presId="urn:microsoft.com/office/officeart/2005/8/layout/hierarchy1"/>
    <dgm:cxn modelId="{B05E4474-0525-4097-AAC4-A74235D5140F}" type="presParOf" srcId="{D34B62B4-5758-429D-B280-EE686182AD16}" destId="{B8D96536-8CC6-4991-84B0-A26680BE38C0}" srcOrd="0" destOrd="0" presId="urn:microsoft.com/office/officeart/2005/8/layout/hierarchy1"/>
    <dgm:cxn modelId="{3DF34DE0-3435-484F-B194-1C8EA6ECDBD3}" type="presParOf" srcId="{D34B62B4-5758-429D-B280-EE686182AD16}" destId="{FF138163-2C2F-4BB9-B4AF-51720AD8E204}" srcOrd="1" destOrd="0" presId="urn:microsoft.com/office/officeart/2005/8/layout/hierarchy1"/>
    <dgm:cxn modelId="{79016893-A789-4A01-90AE-20A4F303D16F}" type="presParOf" srcId="{55F2D7DE-26E4-41F4-B355-4E521F3A70BC}" destId="{B290E153-70DC-4BC5-AF44-21FA46FC3D0C}" srcOrd="1" destOrd="0" presId="urn:microsoft.com/office/officeart/2005/8/layout/hierarchy1"/>
    <dgm:cxn modelId="{1285F7CA-B988-41F5-BB55-D96F71E32E9E}" type="presParOf" srcId="{114C8BD4-F094-4659-9335-A4F5816376A5}" destId="{5380892A-1C7D-42F5-A6F4-3DD37743E4C4}" srcOrd="1" destOrd="0" presId="urn:microsoft.com/office/officeart/2005/8/layout/hierarchy1"/>
    <dgm:cxn modelId="{E56CBAB9-3301-4081-8F87-41EFDE70BCDA}" type="presParOf" srcId="{5380892A-1C7D-42F5-A6F4-3DD37743E4C4}" destId="{28476986-15DE-4694-B3BB-41BD4C335669}" srcOrd="0" destOrd="0" presId="urn:microsoft.com/office/officeart/2005/8/layout/hierarchy1"/>
    <dgm:cxn modelId="{04E0F38E-AA69-4093-AAD9-9EE1F45821B0}" type="presParOf" srcId="{28476986-15DE-4694-B3BB-41BD4C335669}" destId="{DB23FF99-140C-45E5-84FE-B34046478329}" srcOrd="0" destOrd="0" presId="urn:microsoft.com/office/officeart/2005/8/layout/hierarchy1"/>
    <dgm:cxn modelId="{A101D8C0-B422-425F-B2AB-EC4F0C760973}" type="presParOf" srcId="{28476986-15DE-4694-B3BB-41BD4C335669}" destId="{77BD3E30-D1D6-45BD-A5A3-54A5D6EE8143}" srcOrd="1" destOrd="0" presId="urn:microsoft.com/office/officeart/2005/8/layout/hierarchy1"/>
    <dgm:cxn modelId="{01F2CEFA-A24C-49B8-9CF7-36F65968EE40}" type="presParOf" srcId="{5380892A-1C7D-42F5-A6F4-3DD37743E4C4}" destId="{3AF61DEE-198B-48EA-9B1B-F0C515F7B127}" srcOrd="1" destOrd="0" presId="urn:microsoft.com/office/officeart/2005/8/layout/hierarchy1"/>
    <dgm:cxn modelId="{A8E1A66B-3214-42EA-B6A4-742AED9948CB}" type="presParOf" srcId="{114C8BD4-F094-4659-9335-A4F5816376A5}" destId="{2E884841-1F0C-44B3-857B-CB9E411B6F03}" srcOrd="2" destOrd="0" presId="urn:microsoft.com/office/officeart/2005/8/layout/hierarchy1"/>
    <dgm:cxn modelId="{803B2CA1-D264-41DC-B257-23FF54091182}" type="presParOf" srcId="{2E884841-1F0C-44B3-857B-CB9E411B6F03}" destId="{3646A3B2-EFC3-4FB4-A073-8D47A808FB03}" srcOrd="0" destOrd="0" presId="urn:microsoft.com/office/officeart/2005/8/layout/hierarchy1"/>
    <dgm:cxn modelId="{A1D55D28-4390-452D-A552-A40B1805DD99}" type="presParOf" srcId="{3646A3B2-EFC3-4FB4-A073-8D47A808FB03}" destId="{ADA90D4A-CD04-4F3D-98DD-D7B96FD2F647}" srcOrd="0" destOrd="0" presId="urn:microsoft.com/office/officeart/2005/8/layout/hierarchy1"/>
    <dgm:cxn modelId="{A0F1520E-4BD5-4B16-9FFB-EFB913BA7361}" type="presParOf" srcId="{3646A3B2-EFC3-4FB4-A073-8D47A808FB03}" destId="{C7A91770-3DA4-4DD7-9A69-A5CCDC4E0726}" srcOrd="1" destOrd="0" presId="urn:microsoft.com/office/officeart/2005/8/layout/hierarchy1"/>
    <dgm:cxn modelId="{2515BABA-1A7B-4BA2-9EE4-D2DD4DF3552E}" type="presParOf" srcId="{2E884841-1F0C-44B3-857B-CB9E411B6F03}" destId="{05B38F5B-38BD-428A-A3E5-EC1CD8B4CC03}"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1E823C-8DF0-46A5-8F5C-229748AA90D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175A37B-C1BB-46C4-AD9B-EF7ACABDA932}">
      <dgm:prSet/>
      <dgm:spPr/>
      <dgm:t>
        <a:bodyPr/>
        <a:lstStyle/>
        <a:p>
          <a:r>
            <a:rPr lang="en-US"/>
            <a:t>Communication: Direct/Indirect</a:t>
          </a:r>
        </a:p>
      </dgm:t>
    </dgm:pt>
    <dgm:pt modelId="{7336EBB3-944F-4843-88A5-40F5971CC118}" type="parTrans" cxnId="{B59916F7-9F30-4CE0-BBFC-B4BDF5D3E3BA}">
      <dgm:prSet/>
      <dgm:spPr/>
      <dgm:t>
        <a:bodyPr/>
        <a:lstStyle/>
        <a:p>
          <a:endParaRPr lang="en-US"/>
        </a:p>
      </dgm:t>
    </dgm:pt>
    <dgm:pt modelId="{BD4DFE56-7F43-481D-980E-832B18FF51A0}" type="sibTrans" cxnId="{B59916F7-9F30-4CE0-BBFC-B4BDF5D3E3BA}">
      <dgm:prSet/>
      <dgm:spPr/>
      <dgm:t>
        <a:bodyPr/>
        <a:lstStyle/>
        <a:p>
          <a:endParaRPr lang="en-US"/>
        </a:p>
      </dgm:t>
    </dgm:pt>
    <dgm:pt modelId="{7647235A-773F-4D44-8D2F-8175A8DAF0F4}">
      <dgm:prSet/>
      <dgm:spPr/>
      <dgm:t>
        <a:bodyPr/>
        <a:lstStyle/>
        <a:p>
          <a:r>
            <a:rPr lang="en-US"/>
            <a:t>Establishing Trust &amp; Credibility: </a:t>
          </a:r>
        </a:p>
        <a:p>
          <a:r>
            <a:rPr lang="en-US"/>
            <a:t>Time &amp; Task/Relationship</a:t>
          </a:r>
        </a:p>
      </dgm:t>
    </dgm:pt>
    <dgm:pt modelId="{823C39AB-BDD5-4DE4-B98C-0A65D7AC3A0C}" type="parTrans" cxnId="{BDFB8B89-35F0-4FC4-AE40-6FF1646A9595}">
      <dgm:prSet/>
      <dgm:spPr/>
      <dgm:t>
        <a:bodyPr/>
        <a:lstStyle/>
        <a:p>
          <a:endParaRPr lang="en-US"/>
        </a:p>
      </dgm:t>
    </dgm:pt>
    <dgm:pt modelId="{5A5A7029-86F4-4DEC-88B3-7D370B324F77}" type="sibTrans" cxnId="{BDFB8B89-35F0-4FC4-AE40-6FF1646A9595}">
      <dgm:prSet/>
      <dgm:spPr/>
      <dgm:t>
        <a:bodyPr/>
        <a:lstStyle/>
        <a:p>
          <a:endParaRPr lang="en-US"/>
        </a:p>
      </dgm:t>
    </dgm:pt>
    <dgm:pt modelId="{C384E938-1354-43E8-93FB-881EFC27197C}">
      <dgm:prSet/>
      <dgm:spPr/>
      <dgm:t>
        <a:bodyPr/>
        <a:lstStyle/>
        <a:p>
          <a:r>
            <a:rPr lang="en-US"/>
            <a:t>Leadership Orientation:</a:t>
          </a:r>
        </a:p>
        <a:p>
          <a:r>
            <a:rPr lang="en-US"/>
            <a:t>Egalitarian &amp; Hierarchical</a:t>
          </a:r>
        </a:p>
      </dgm:t>
    </dgm:pt>
    <dgm:pt modelId="{3E233038-24EA-45E9-93D3-BAFD4E905F0E}" type="parTrans" cxnId="{FAB010C5-6AD2-47FD-A1F5-20B6DDDE3524}">
      <dgm:prSet/>
      <dgm:spPr/>
      <dgm:t>
        <a:bodyPr/>
        <a:lstStyle/>
        <a:p>
          <a:endParaRPr lang="en-US"/>
        </a:p>
      </dgm:t>
    </dgm:pt>
    <dgm:pt modelId="{D0DC9B28-02AC-4B96-BCEB-6F03750A43FD}" type="sibTrans" cxnId="{FAB010C5-6AD2-47FD-A1F5-20B6DDDE3524}">
      <dgm:prSet/>
      <dgm:spPr/>
      <dgm:t>
        <a:bodyPr/>
        <a:lstStyle/>
        <a:p>
          <a:endParaRPr lang="en-US"/>
        </a:p>
      </dgm:t>
    </dgm:pt>
    <dgm:pt modelId="{37F8110B-56D8-4338-BBED-F9693CD2AAD2}" type="pres">
      <dgm:prSet presAssocID="{DE1E823C-8DF0-46A5-8F5C-229748AA90DE}" presName="linear" presStyleCnt="0">
        <dgm:presLayoutVars>
          <dgm:animLvl val="lvl"/>
          <dgm:resizeHandles val="exact"/>
        </dgm:presLayoutVars>
      </dgm:prSet>
      <dgm:spPr/>
    </dgm:pt>
    <dgm:pt modelId="{A5221935-3D74-4E17-B3CD-57A0FE8B3102}" type="pres">
      <dgm:prSet presAssocID="{0175A37B-C1BB-46C4-AD9B-EF7ACABDA932}" presName="parentText" presStyleLbl="node1" presStyleIdx="0" presStyleCnt="3">
        <dgm:presLayoutVars>
          <dgm:chMax val="0"/>
          <dgm:bulletEnabled val="1"/>
        </dgm:presLayoutVars>
      </dgm:prSet>
      <dgm:spPr/>
    </dgm:pt>
    <dgm:pt modelId="{E30AAA03-A905-4019-ACEC-D936372036C1}" type="pres">
      <dgm:prSet presAssocID="{BD4DFE56-7F43-481D-980E-832B18FF51A0}" presName="spacer" presStyleCnt="0"/>
      <dgm:spPr/>
    </dgm:pt>
    <dgm:pt modelId="{14223A91-7B9F-4F85-A1E4-F725598E8336}" type="pres">
      <dgm:prSet presAssocID="{7647235A-773F-4D44-8D2F-8175A8DAF0F4}" presName="parentText" presStyleLbl="node1" presStyleIdx="1" presStyleCnt="3">
        <dgm:presLayoutVars>
          <dgm:chMax val="0"/>
          <dgm:bulletEnabled val="1"/>
        </dgm:presLayoutVars>
      </dgm:prSet>
      <dgm:spPr/>
    </dgm:pt>
    <dgm:pt modelId="{72FC6CDA-651A-4F46-A783-8ACD2012DF8D}" type="pres">
      <dgm:prSet presAssocID="{5A5A7029-86F4-4DEC-88B3-7D370B324F77}" presName="spacer" presStyleCnt="0"/>
      <dgm:spPr/>
    </dgm:pt>
    <dgm:pt modelId="{0CBD81BF-17D0-4312-B9AE-25801B9882EF}" type="pres">
      <dgm:prSet presAssocID="{C384E938-1354-43E8-93FB-881EFC27197C}" presName="parentText" presStyleLbl="node1" presStyleIdx="2" presStyleCnt="3">
        <dgm:presLayoutVars>
          <dgm:chMax val="0"/>
          <dgm:bulletEnabled val="1"/>
        </dgm:presLayoutVars>
      </dgm:prSet>
      <dgm:spPr/>
    </dgm:pt>
  </dgm:ptLst>
  <dgm:cxnLst>
    <dgm:cxn modelId="{05E9951F-BC09-45E1-9742-28BEFB28479F}" type="presOf" srcId="{C384E938-1354-43E8-93FB-881EFC27197C}" destId="{0CBD81BF-17D0-4312-B9AE-25801B9882EF}" srcOrd="0" destOrd="0" presId="urn:microsoft.com/office/officeart/2005/8/layout/vList2"/>
    <dgm:cxn modelId="{BDFB8B89-35F0-4FC4-AE40-6FF1646A9595}" srcId="{DE1E823C-8DF0-46A5-8F5C-229748AA90DE}" destId="{7647235A-773F-4D44-8D2F-8175A8DAF0F4}" srcOrd="1" destOrd="0" parTransId="{823C39AB-BDD5-4DE4-B98C-0A65D7AC3A0C}" sibTransId="{5A5A7029-86F4-4DEC-88B3-7D370B324F77}"/>
    <dgm:cxn modelId="{CDC345B0-F029-41C0-8034-7DECF17CE11A}" type="presOf" srcId="{DE1E823C-8DF0-46A5-8F5C-229748AA90DE}" destId="{37F8110B-56D8-4338-BBED-F9693CD2AAD2}" srcOrd="0" destOrd="0" presId="urn:microsoft.com/office/officeart/2005/8/layout/vList2"/>
    <dgm:cxn modelId="{FAB010C5-6AD2-47FD-A1F5-20B6DDDE3524}" srcId="{DE1E823C-8DF0-46A5-8F5C-229748AA90DE}" destId="{C384E938-1354-43E8-93FB-881EFC27197C}" srcOrd="2" destOrd="0" parTransId="{3E233038-24EA-45E9-93D3-BAFD4E905F0E}" sibTransId="{D0DC9B28-02AC-4B96-BCEB-6F03750A43FD}"/>
    <dgm:cxn modelId="{C587AACA-5A3F-48B0-A46B-7377F9766083}" type="presOf" srcId="{7647235A-773F-4D44-8D2F-8175A8DAF0F4}" destId="{14223A91-7B9F-4F85-A1E4-F725598E8336}" srcOrd="0" destOrd="0" presId="urn:microsoft.com/office/officeart/2005/8/layout/vList2"/>
    <dgm:cxn modelId="{B59916F7-9F30-4CE0-BBFC-B4BDF5D3E3BA}" srcId="{DE1E823C-8DF0-46A5-8F5C-229748AA90DE}" destId="{0175A37B-C1BB-46C4-AD9B-EF7ACABDA932}" srcOrd="0" destOrd="0" parTransId="{7336EBB3-944F-4843-88A5-40F5971CC118}" sibTransId="{BD4DFE56-7F43-481D-980E-832B18FF51A0}"/>
    <dgm:cxn modelId="{4076ACFA-08E7-41FB-8E2B-88356CD6FC47}" type="presOf" srcId="{0175A37B-C1BB-46C4-AD9B-EF7ACABDA932}" destId="{A5221935-3D74-4E17-B3CD-57A0FE8B3102}" srcOrd="0" destOrd="0" presId="urn:microsoft.com/office/officeart/2005/8/layout/vList2"/>
    <dgm:cxn modelId="{28AB355D-8561-495B-9EBB-EF8CD319A30C}" type="presParOf" srcId="{37F8110B-56D8-4338-BBED-F9693CD2AAD2}" destId="{A5221935-3D74-4E17-B3CD-57A0FE8B3102}" srcOrd="0" destOrd="0" presId="urn:microsoft.com/office/officeart/2005/8/layout/vList2"/>
    <dgm:cxn modelId="{8ED106BD-8A2B-4BB7-AC7A-29D6471469F7}" type="presParOf" srcId="{37F8110B-56D8-4338-BBED-F9693CD2AAD2}" destId="{E30AAA03-A905-4019-ACEC-D936372036C1}" srcOrd="1" destOrd="0" presId="urn:microsoft.com/office/officeart/2005/8/layout/vList2"/>
    <dgm:cxn modelId="{40FA3AA9-8E91-4838-84FC-11F8DE5F4EE6}" type="presParOf" srcId="{37F8110B-56D8-4338-BBED-F9693CD2AAD2}" destId="{14223A91-7B9F-4F85-A1E4-F725598E8336}" srcOrd="2" destOrd="0" presId="urn:microsoft.com/office/officeart/2005/8/layout/vList2"/>
    <dgm:cxn modelId="{CC868E65-A912-4FC0-A500-5923251BB2C9}" type="presParOf" srcId="{37F8110B-56D8-4338-BBED-F9693CD2AAD2}" destId="{72FC6CDA-651A-4F46-A783-8ACD2012DF8D}" srcOrd="3" destOrd="0" presId="urn:microsoft.com/office/officeart/2005/8/layout/vList2"/>
    <dgm:cxn modelId="{2ED26619-7EA7-43EF-93B1-C91763720CEB}" type="presParOf" srcId="{37F8110B-56D8-4338-BBED-F9693CD2AAD2}" destId="{0CBD81BF-17D0-4312-B9AE-25801B9882E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279DE2-DE37-4313-B08A-94032605B0C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FC49620-F642-46C5-B69C-827D41C999B8}">
      <dgm:prSet/>
      <dgm:spPr/>
      <dgm:t>
        <a:bodyPr/>
        <a:lstStyle/>
        <a:p>
          <a:r>
            <a:rPr lang="en-US"/>
            <a:t>Slooooow Down</a:t>
          </a:r>
        </a:p>
      </dgm:t>
    </dgm:pt>
    <dgm:pt modelId="{878325E9-EEC6-4EC9-9104-4D2900D11B4A}" type="parTrans" cxnId="{0B6953F9-1CF5-4532-91AC-44AD2B3D767F}">
      <dgm:prSet/>
      <dgm:spPr/>
      <dgm:t>
        <a:bodyPr/>
        <a:lstStyle/>
        <a:p>
          <a:endParaRPr lang="en-US"/>
        </a:p>
      </dgm:t>
    </dgm:pt>
    <dgm:pt modelId="{A59A5963-F080-4F4B-9DDE-858827A228E5}" type="sibTrans" cxnId="{0B6953F9-1CF5-4532-91AC-44AD2B3D767F}">
      <dgm:prSet/>
      <dgm:spPr/>
      <dgm:t>
        <a:bodyPr/>
        <a:lstStyle/>
        <a:p>
          <a:endParaRPr lang="en-US"/>
        </a:p>
      </dgm:t>
    </dgm:pt>
    <dgm:pt modelId="{EC5CFA65-CD2C-4341-967A-6C6058B9C1FD}">
      <dgm:prSet/>
      <dgm:spPr/>
      <dgm:t>
        <a:bodyPr/>
        <a:lstStyle/>
        <a:p>
          <a:r>
            <a:rPr lang="en-US"/>
            <a:t>Breathe</a:t>
          </a:r>
        </a:p>
      </dgm:t>
    </dgm:pt>
    <dgm:pt modelId="{9FD22DD9-A003-45AE-8665-956FCE762E58}" type="parTrans" cxnId="{1DA3B087-2314-4306-97D1-A6650EC29457}">
      <dgm:prSet/>
      <dgm:spPr/>
      <dgm:t>
        <a:bodyPr/>
        <a:lstStyle/>
        <a:p>
          <a:endParaRPr lang="en-US"/>
        </a:p>
      </dgm:t>
    </dgm:pt>
    <dgm:pt modelId="{F5AEDF6D-9234-432F-A86E-E7C4621B187E}" type="sibTrans" cxnId="{1DA3B087-2314-4306-97D1-A6650EC29457}">
      <dgm:prSet/>
      <dgm:spPr/>
      <dgm:t>
        <a:bodyPr/>
        <a:lstStyle/>
        <a:p>
          <a:endParaRPr lang="en-US"/>
        </a:p>
      </dgm:t>
    </dgm:pt>
    <dgm:pt modelId="{07A9CED8-D4C2-4761-BB99-D5A707412F1A}">
      <dgm:prSet/>
      <dgm:spPr/>
      <dgm:t>
        <a:bodyPr/>
        <a:lstStyle/>
        <a:p>
          <a:r>
            <a:rPr lang="en-US"/>
            <a:t>Attribute good intentions </a:t>
          </a:r>
        </a:p>
      </dgm:t>
    </dgm:pt>
    <dgm:pt modelId="{D1035188-F4E3-4E12-BC78-D943B55BB530}" type="parTrans" cxnId="{816DBEB1-F4F3-4A28-B643-1267A7D2AB62}">
      <dgm:prSet/>
      <dgm:spPr/>
      <dgm:t>
        <a:bodyPr/>
        <a:lstStyle/>
        <a:p>
          <a:endParaRPr lang="en-US"/>
        </a:p>
      </dgm:t>
    </dgm:pt>
    <dgm:pt modelId="{B0A8FD1B-3BE7-483B-BCB7-A0A8E8E5A2BE}" type="sibTrans" cxnId="{816DBEB1-F4F3-4A28-B643-1267A7D2AB62}">
      <dgm:prSet/>
      <dgm:spPr/>
      <dgm:t>
        <a:bodyPr/>
        <a:lstStyle/>
        <a:p>
          <a:endParaRPr lang="en-US"/>
        </a:p>
      </dgm:t>
    </dgm:pt>
    <dgm:pt modelId="{4CD99F73-5785-4F73-BBEA-CA8615034870}">
      <dgm:prSet/>
      <dgm:spPr/>
      <dgm:t>
        <a:bodyPr/>
        <a:lstStyle/>
        <a:p>
          <a:r>
            <a:rPr lang="en-US"/>
            <a:t>Be curious—learn about different cultures</a:t>
          </a:r>
        </a:p>
      </dgm:t>
    </dgm:pt>
    <dgm:pt modelId="{8E2C25DC-20C1-472E-BD7B-16E80E89C274}" type="parTrans" cxnId="{70DCA86A-CD0C-4D69-9B04-685314EF5007}">
      <dgm:prSet/>
      <dgm:spPr/>
      <dgm:t>
        <a:bodyPr/>
        <a:lstStyle/>
        <a:p>
          <a:endParaRPr lang="en-US"/>
        </a:p>
      </dgm:t>
    </dgm:pt>
    <dgm:pt modelId="{14D6572E-CF8B-4445-9FF2-3BE4A616A332}" type="sibTrans" cxnId="{70DCA86A-CD0C-4D69-9B04-685314EF5007}">
      <dgm:prSet/>
      <dgm:spPr/>
      <dgm:t>
        <a:bodyPr/>
        <a:lstStyle/>
        <a:p>
          <a:endParaRPr lang="en-US"/>
        </a:p>
      </dgm:t>
    </dgm:pt>
    <dgm:pt modelId="{D7EC07F1-2067-4FB4-A6C2-CFD2A0D7FC4F}" type="pres">
      <dgm:prSet presAssocID="{BF279DE2-DE37-4313-B08A-94032605B0CE}" presName="diagram" presStyleCnt="0">
        <dgm:presLayoutVars>
          <dgm:dir/>
          <dgm:resizeHandles val="exact"/>
        </dgm:presLayoutVars>
      </dgm:prSet>
      <dgm:spPr/>
    </dgm:pt>
    <dgm:pt modelId="{F44BF785-6A4D-4C6D-A5D4-46F3BE1D2F79}" type="pres">
      <dgm:prSet presAssocID="{3FC49620-F642-46C5-B69C-827D41C999B8}" presName="node" presStyleLbl="node1" presStyleIdx="0" presStyleCnt="4">
        <dgm:presLayoutVars>
          <dgm:bulletEnabled val="1"/>
        </dgm:presLayoutVars>
      </dgm:prSet>
      <dgm:spPr/>
    </dgm:pt>
    <dgm:pt modelId="{3F167419-173F-460A-A04E-B645FEFE344C}" type="pres">
      <dgm:prSet presAssocID="{A59A5963-F080-4F4B-9DDE-858827A228E5}" presName="sibTrans" presStyleCnt="0"/>
      <dgm:spPr/>
    </dgm:pt>
    <dgm:pt modelId="{86B8610F-D351-4A9F-B49E-F106FBDBE8E8}" type="pres">
      <dgm:prSet presAssocID="{EC5CFA65-CD2C-4341-967A-6C6058B9C1FD}" presName="node" presStyleLbl="node1" presStyleIdx="1" presStyleCnt="4">
        <dgm:presLayoutVars>
          <dgm:bulletEnabled val="1"/>
        </dgm:presLayoutVars>
      </dgm:prSet>
      <dgm:spPr/>
    </dgm:pt>
    <dgm:pt modelId="{752B2562-AD6B-4E4E-9BD8-92FD93840BC9}" type="pres">
      <dgm:prSet presAssocID="{F5AEDF6D-9234-432F-A86E-E7C4621B187E}" presName="sibTrans" presStyleCnt="0"/>
      <dgm:spPr/>
    </dgm:pt>
    <dgm:pt modelId="{9F21B93D-A5D0-4087-819C-9433EF06EC26}" type="pres">
      <dgm:prSet presAssocID="{07A9CED8-D4C2-4761-BB99-D5A707412F1A}" presName="node" presStyleLbl="node1" presStyleIdx="2" presStyleCnt="4">
        <dgm:presLayoutVars>
          <dgm:bulletEnabled val="1"/>
        </dgm:presLayoutVars>
      </dgm:prSet>
      <dgm:spPr/>
    </dgm:pt>
    <dgm:pt modelId="{EDE02D1E-B732-4EB3-9E4C-7C5C7A02DF83}" type="pres">
      <dgm:prSet presAssocID="{B0A8FD1B-3BE7-483B-BCB7-A0A8E8E5A2BE}" presName="sibTrans" presStyleCnt="0"/>
      <dgm:spPr/>
    </dgm:pt>
    <dgm:pt modelId="{DB234C91-FB93-48E7-BDE6-01C7688C1B06}" type="pres">
      <dgm:prSet presAssocID="{4CD99F73-5785-4F73-BBEA-CA8615034870}" presName="node" presStyleLbl="node1" presStyleIdx="3" presStyleCnt="4">
        <dgm:presLayoutVars>
          <dgm:bulletEnabled val="1"/>
        </dgm:presLayoutVars>
      </dgm:prSet>
      <dgm:spPr/>
    </dgm:pt>
  </dgm:ptLst>
  <dgm:cxnLst>
    <dgm:cxn modelId="{9C54ED64-8E18-4073-93AB-9D9AB356D5B5}" type="presOf" srcId="{4CD99F73-5785-4F73-BBEA-CA8615034870}" destId="{DB234C91-FB93-48E7-BDE6-01C7688C1B06}" srcOrd="0" destOrd="0" presId="urn:microsoft.com/office/officeart/2005/8/layout/default"/>
    <dgm:cxn modelId="{70DCA86A-CD0C-4D69-9B04-685314EF5007}" srcId="{BF279DE2-DE37-4313-B08A-94032605B0CE}" destId="{4CD99F73-5785-4F73-BBEA-CA8615034870}" srcOrd="3" destOrd="0" parTransId="{8E2C25DC-20C1-472E-BD7B-16E80E89C274}" sibTransId="{14D6572E-CF8B-4445-9FF2-3BE4A616A332}"/>
    <dgm:cxn modelId="{1DA3B087-2314-4306-97D1-A6650EC29457}" srcId="{BF279DE2-DE37-4313-B08A-94032605B0CE}" destId="{EC5CFA65-CD2C-4341-967A-6C6058B9C1FD}" srcOrd="1" destOrd="0" parTransId="{9FD22DD9-A003-45AE-8665-956FCE762E58}" sibTransId="{F5AEDF6D-9234-432F-A86E-E7C4621B187E}"/>
    <dgm:cxn modelId="{83C52A96-F644-49FD-87A1-866238F0E3B3}" type="presOf" srcId="{BF279DE2-DE37-4313-B08A-94032605B0CE}" destId="{D7EC07F1-2067-4FB4-A6C2-CFD2A0D7FC4F}" srcOrd="0" destOrd="0" presId="urn:microsoft.com/office/officeart/2005/8/layout/default"/>
    <dgm:cxn modelId="{C49AF7A0-AB0C-44A5-90B2-228157147759}" type="presOf" srcId="{07A9CED8-D4C2-4761-BB99-D5A707412F1A}" destId="{9F21B93D-A5D0-4087-819C-9433EF06EC26}" srcOrd="0" destOrd="0" presId="urn:microsoft.com/office/officeart/2005/8/layout/default"/>
    <dgm:cxn modelId="{816DBEB1-F4F3-4A28-B643-1267A7D2AB62}" srcId="{BF279DE2-DE37-4313-B08A-94032605B0CE}" destId="{07A9CED8-D4C2-4761-BB99-D5A707412F1A}" srcOrd="2" destOrd="0" parTransId="{D1035188-F4E3-4E12-BC78-D943B55BB530}" sibTransId="{B0A8FD1B-3BE7-483B-BCB7-A0A8E8E5A2BE}"/>
    <dgm:cxn modelId="{EAF28FE0-11DA-4F9C-BB34-681C5F5BA489}" type="presOf" srcId="{3FC49620-F642-46C5-B69C-827D41C999B8}" destId="{F44BF785-6A4D-4C6D-A5D4-46F3BE1D2F79}" srcOrd="0" destOrd="0" presId="urn:microsoft.com/office/officeart/2005/8/layout/default"/>
    <dgm:cxn modelId="{7E9912EA-8914-435A-BAE8-2E1488198854}" type="presOf" srcId="{EC5CFA65-CD2C-4341-967A-6C6058B9C1FD}" destId="{86B8610F-D351-4A9F-B49E-F106FBDBE8E8}" srcOrd="0" destOrd="0" presId="urn:microsoft.com/office/officeart/2005/8/layout/default"/>
    <dgm:cxn modelId="{0B6953F9-1CF5-4532-91AC-44AD2B3D767F}" srcId="{BF279DE2-DE37-4313-B08A-94032605B0CE}" destId="{3FC49620-F642-46C5-B69C-827D41C999B8}" srcOrd="0" destOrd="0" parTransId="{878325E9-EEC6-4EC9-9104-4D2900D11B4A}" sibTransId="{A59A5963-F080-4F4B-9DDE-858827A228E5}"/>
    <dgm:cxn modelId="{E3B51814-656C-42D9-A1FB-34801806D521}" type="presParOf" srcId="{D7EC07F1-2067-4FB4-A6C2-CFD2A0D7FC4F}" destId="{F44BF785-6A4D-4C6D-A5D4-46F3BE1D2F79}" srcOrd="0" destOrd="0" presId="urn:microsoft.com/office/officeart/2005/8/layout/default"/>
    <dgm:cxn modelId="{5A11A59C-35E8-4DBE-8B74-E16DDB02981F}" type="presParOf" srcId="{D7EC07F1-2067-4FB4-A6C2-CFD2A0D7FC4F}" destId="{3F167419-173F-460A-A04E-B645FEFE344C}" srcOrd="1" destOrd="0" presId="urn:microsoft.com/office/officeart/2005/8/layout/default"/>
    <dgm:cxn modelId="{601C704E-882D-4985-A691-5F1EA9CBFB56}" type="presParOf" srcId="{D7EC07F1-2067-4FB4-A6C2-CFD2A0D7FC4F}" destId="{86B8610F-D351-4A9F-B49E-F106FBDBE8E8}" srcOrd="2" destOrd="0" presId="urn:microsoft.com/office/officeart/2005/8/layout/default"/>
    <dgm:cxn modelId="{B09F7B43-ACC5-4FB5-B69E-D783992BC859}" type="presParOf" srcId="{D7EC07F1-2067-4FB4-A6C2-CFD2A0D7FC4F}" destId="{752B2562-AD6B-4E4E-9BD8-92FD93840BC9}" srcOrd="3" destOrd="0" presId="urn:microsoft.com/office/officeart/2005/8/layout/default"/>
    <dgm:cxn modelId="{141192CC-92F2-4DAA-A493-DD72F36EB084}" type="presParOf" srcId="{D7EC07F1-2067-4FB4-A6C2-CFD2A0D7FC4F}" destId="{9F21B93D-A5D0-4087-819C-9433EF06EC26}" srcOrd="4" destOrd="0" presId="urn:microsoft.com/office/officeart/2005/8/layout/default"/>
    <dgm:cxn modelId="{57BB1E5F-95CE-4825-BEB3-D975EC681FE9}" type="presParOf" srcId="{D7EC07F1-2067-4FB4-A6C2-CFD2A0D7FC4F}" destId="{EDE02D1E-B732-4EB3-9E4C-7C5C7A02DF83}" srcOrd="5" destOrd="0" presId="urn:microsoft.com/office/officeart/2005/8/layout/default"/>
    <dgm:cxn modelId="{38F37A3E-0504-4D9A-92EF-54D254582D1B}" type="presParOf" srcId="{D7EC07F1-2067-4FB4-A6C2-CFD2A0D7FC4F}" destId="{DB234C91-FB93-48E7-BDE6-01C7688C1B0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C79D7-C1DD-492E-B185-39A2312B9FA5}">
      <dsp:nvSpPr>
        <dsp:cNvPr id="0" name=""/>
        <dsp:cNvSpPr/>
      </dsp:nvSpPr>
      <dsp:spPr>
        <a:xfrm>
          <a:off x="0" y="113116"/>
          <a:ext cx="6002110" cy="1113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To be adaptive does not mean sacrificing our own identity or values.</a:t>
          </a:r>
        </a:p>
      </dsp:txBody>
      <dsp:txXfrm>
        <a:off x="54373" y="167489"/>
        <a:ext cx="5893364" cy="1005094"/>
      </dsp:txXfrm>
    </dsp:sp>
    <dsp:sp modelId="{C43FAC39-C481-4BDA-8D7B-F5FE6D1452DD}">
      <dsp:nvSpPr>
        <dsp:cNvPr id="0" name=""/>
        <dsp:cNvSpPr/>
      </dsp:nvSpPr>
      <dsp:spPr>
        <a:xfrm>
          <a:off x="0" y="1307597"/>
          <a:ext cx="6002110" cy="11138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It does mean changing our approaches to yield positive outcomes. </a:t>
          </a:r>
        </a:p>
      </dsp:txBody>
      <dsp:txXfrm>
        <a:off x="54373" y="1361970"/>
        <a:ext cx="5893364" cy="1005094"/>
      </dsp:txXfrm>
    </dsp:sp>
    <dsp:sp modelId="{2BB976CF-0018-4ED2-98A9-596A2998A2EA}">
      <dsp:nvSpPr>
        <dsp:cNvPr id="0" name=""/>
        <dsp:cNvSpPr/>
      </dsp:nvSpPr>
      <dsp:spPr>
        <a:xfrm>
          <a:off x="0" y="2502076"/>
          <a:ext cx="6002110" cy="1113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It involves respecting others’ cultures and identities as well as our own. </a:t>
          </a:r>
        </a:p>
      </dsp:txBody>
      <dsp:txXfrm>
        <a:off x="54373" y="2556449"/>
        <a:ext cx="5893364" cy="10050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96536-8CC6-4991-84B0-A26680BE38C0}">
      <dsp:nvSpPr>
        <dsp:cNvPr id="0" name=""/>
        <dsp:cNvSpPr/>
      </dsp:nvSpPr>
      <dsp:spPr>
        <a:xfrm>
          <a:off x="-69484" y="54544"/>
          <a:ext cx="1485023" cy="24457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38163-2C2F-4BB9-B4AF-51720AD8E204}">
      <dsp:nvSpPr>
        <dsp:cNvPr id="0" name=""/>
        <dsp:cNvSpPr/>
      </dsp:nvSpPr>
      <dsp:spPr>
        <a:xfrm>
          <a:off x="90922" y="206931"/>
          <a:ext cx="1485023" cy="24457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We see the behavior.</a:t>
          </a:r>
          <a:r>
            <a:rPr lang="en-US" sz="2000" kern="1200" dirty="0">
              <a:latin typeface="Calibri Light" panose="020F0302020204030204"/>
            </a:rPr>
            <a:t> </a:t>
          </a:r>
          <a:endParaRPr lang="en-US" sz="2000" kern="1200" dirty="0"/>
        </a:p>
      </dsp:txBody>
      <dsp:txXfrm>
        <a:off x="134417" y="250426"/>
        <a:ext cx="1398033" cy="2358742"/>
      </dsp:txXfrm>
    </dsp:sp>
    <dsp:sp modelId="{DB23FF99-140C-45E5-84FE-B34046478329}">
      <dsp:nvSpPr>
        <dsp:cNvPr id="0" name=""/>
        <dsp:cNvSpPr/>
      </dsp:nvSpPr>
      <dsp:spPr>
        <a:xfrm>
          <a:off x="1800018" y="754244"/>
          <a:ext cx="1443662" cy="22541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BD3E30-D1D6-45BD-A5A3-54A5D6EE8143}">
      <dsp:nvSpPr>
        <dsp:cNvPr id="0" name=""/>
        <dsp:cNvSpPr/>
      </dsp:nvSpPr>
      <dsp:spPr>
        <a:xfrm>
          <a:off x="1960425" y="906631"/>
          <a:ext cx="1443662" cy="22541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We interpret that behavior according to our own cultural lens.</a:t>
          </a:r>
          <a:r>
            <a:rPr lang="en-US" sz="1800" kern="1200" dirty="0">
              <a:latin typeface="Calibri Light" panose="020F0302020204030204"/>
            </a:rPr>
            <a:t> </a:t>
          </a:r>
          <a:endParaRPr lang="en-US" sz="1800" kern="1200" dirty="0"/>
        </a:p>
      </dsp:txBody>
      <dsp:txXfrm>
        <a:off x="2002708" y="948914"/>
        <a:ext cx="1359096" cy="2169598"/>
      </dsp:txXfrm>
    </dsp:sp>
    <dsp:sp modelId="{ADA90D4A-CD04-4F3D-98DD-D7B96FD2F647}">
      <dsp:nvSpPr>
        <dsp:cNvPr id="0" name=""/>
        <dsp:cNvSpPr/>
      </dsp:nvSpPr>
      <dsp:spPr>
        <a:xfrm>
          <a:off x="3577530" y="1293857"/>
          <a:ext cx="1443662" cy="2264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91770-3DA4-4DD7-9A69-A5CCDC4E0726}">
      <dsp:nvSpPr>
        <dsp:cNvPr id="0" name=""/>
        <dsp:cNvSpPr/>
      </dsp:nvSpPr>
      <dsp:spPr>
        <a:xfrm>
          <a:off x="3737937" y="1446243"/>
          <a:ext cx="1443662" cy="22649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What often happens?</a:t>
          </a:r>
        </a:p>
      </dsp:txBody>
      <dsp:txXfrm>
        <a:off x="3780220" y="1488526"/>
        <a:ext cx="1359096" cy="21803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21935-3D74-4E17-B3CD-57A0FE8B3102}">
      <dsp:nvSpPr>
        <dsp:cNvPr id="0" name=""/>
        <dsp:cNvSpPr/>
      </dsp:nvSpPr>
      <dsp:spPr>
        <a:xfrm>
          <a:off x="0" y="104694"/>
          <a:ext cx="6900512" cy="170454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Communication: Direct/Indirect</a:t>
          </a:r>
        </a:p>
      </dsp:txBody>
      <dsp:txXfrm>
        <a:off x="83209" y="187903"/>
        <a:ext cx="6734094" cy="1538125"/>
      </dsp:txXfrm>
    </dsp:sp>
    <dsp:sp modelId="{14223A91-7B9F-4F85-A1E4-F725598E8336}">
      <dsp:nvSpPr>
        <dsp:cNvPr id="0" name=""/>
        <dsp:cNvSpPr/>
      </dsp:nvSpPr>
      <dsp:spPr>
        <a:xfrm>
          <a:off x="0" y="1915798"/>
          <a:ext cx="6900512" cy="1704543"/>
        </a:xfrm>
        <a:prstGeom prst="roundRect">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Establishing Trust &amp; Credibility: </a:t>
          </a:r>
        </a:p>
        <a:p>
          <a:pPr marL="0" lvl="0" indent="0" algn="l" defTabSz="1644650">
            <a:lnSpc>
              <a:spcPct val="90000"/>
            </a:lnSpc>
            <a:spcBef>
              <a:spcPct val="0"/>
            </a:spcBef>
            <a:spcAft>
              <a:spcPct val="35000"/>
            </a:spcAft>
            <a:buNone/>
          </a:pPr>
          <a:r>
            <a:rPr lang="en-US" sz="3700" kern="1200"/>
            <a:t>Time &amp; Task/Relationship</a:t>
          </a:r>
        </a:p>
      </dsp:txBody>
      <dsp:txXfrm>
        <a:off x="83209" y="1999007"/>
        <a:ext cx="6734094" cy="1538125"/>
      </dsp:txXfrm>
    </dsp:sp>
    <dsp:sp modelId="{0CBD81BF-17D0-4312-B9AE-25801B9882EF}">
      <dsp:nvSpPr>
        <dsp:cNvPr id="0" name=""/>
        <dsp:cNvSpPr/>
      </dsp:nvSpPr>
      <dsp:spPr>
        <a:xfrm>
          <a:off x="0" y="3726902"/>
          <a:ext cx="6900512" cy="1704543"/>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Leadership Orientation:</a:t>
          </a:r>
        </a:p>
        <a:p>
          <a:pPr marL="0" lvl="0" indent="0" algn="l" defTabSz="1644650">
            <a:lnSpc>
              <a:spcPct val="90000"/>
            </a:lnSpc>
            <a:spcBef>
              <a:spcPct val="0"/>
            </a:spcBef>
            <a:spcAft>
              <a:spcPct val="35000"/>
            </a:spcAft>
            <a:buNone/>
          </a:pPr>
          <a:r>
            <a:rPr lang="en-US" sz="3700" kern="1200"/>
            <a:t>Egalitarian &amp; Hierarchical</a:t>
          </a:r>
        </a:p>
      </dsp:txBody>
      <dsp:txXfrm>
        <a:off x="83209" y="3810111"/>
        <a:ext cx="6734094" cy="1538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BF785-6A4D-4C6D-A5D4-46F3BE1D2F79}">
      <dsp:nvSpPr>
        <dsp:cNvPr id="0" name=""/>
        <dsp:cNvSpPr/>
      </dsp:nvSpPr>
      <dsp:spPr>
        <a:xfrm>
          <a:off x="687" y="409690"/>
          <a:ext cx="2681810" cy="16090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Slooooow Down</a:t>
          </a:r>
        </a:p>
      </dsp:txBody>
      <dsp:txXfrm>
        <a:off x="687" y="409690"/>
        <a:ext cx="2681810" cy="1609086"/>
      </dsp:txXfrm>
    </dsp:sp>
    <dsp:sp modelId="{86B8610F-D351-4A9F-B49E-F106FBDBE8E8}">
      <dsp:nvSpPr>
        <dsp:cNvPr id="0" name=""/>
        <dsp:cNvSpPr/>
      </dsp:nvSpPr>
      <dsp:spPr>
        <a:xfrm>
          <a:off x="2950679" y="409690"/>
          <a:ext cx="2681810" cy="16090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Breathe</a:t>
          </a:r>
        </a:p>
      </dsp:txBody>
      <dsp:txXfrm>
        <a:off x="2950679" y="409690"/>
        <a:ext cx="2681810" cy="1609086"/>
      </dsp:txXfrm>
    </dsp:sp>
    <dsp:sp modelId="{9F21B93D-A5D0-4087-819C-9433EF06EC26}">
      <dsp:nvSpPr>
        <dsp:cNvPr id="0" name=""/>
        <dsp:cNvSpPr/>
      </dsp:nvSpPr>
      <dsp:spPr>
        <a:xfrm>
          <a:off x="687" y="2286958"/>
          <a:ext cx="2681810" cy="16090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Attribute good intentions </a:t>
          </a:r>
        </a:p>
      </dsp:txBody>
      <dsp:txXfrm>
        <a:off x="687" y="2286958"/>
        <a:ext cx="2681810" cy="1609086"/>
      </dsp:txXfrm>
    </dsp:sp>
    <dsp:sp modelId="{DB234C91-FB93-48E7-BDE6-01C7688C1B06}">
      <dsp:nvSpPr>
        <dsp:cNvPr id="0" name=""/>
        <dsp:cNvSpPr/>
      </dsp:nvSpPr>
      <dsp:spPr>
        <a:xfrm>
          <a:off x="2950679" y="2286958"/>
          <a:ext cx="2681810" cy="16090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Be curious—learn about different cultures</a:t>
          </a:r>
        </a:p>
      </dsp:txBody>
      <dsp:txXfrm>
        <a:off x="2950679" y="2286958"/>
        <a:ext cx="2681810" cy="16090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A09C574-5C61-42FA-88C9-074BE87FA100}" type="datetimeFigureOut">
              <a:rPr lang="en-US" smtClean="0"/>
              <a:t>2/8/25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0868FF3-4F82-4D0F-A9DD-4CFB4C9DC9FF}" type="slidenum">
              <a:rPr lang="en-US" smtClean="0"/>
              <a:t>‹#›</a:t>
            </a:fld>
            <a:endParaRPr lang="en-US"/>
          </a:p>
        </p:txBody>
      </p:sp>
    </p:spTree>
    <p:extLst>
      <p:ext uri="{BB962C8B-B14F-4D97-AF65-F5344CB8AC3E}">
        <p14:creationId xmlns:p14="http://schemas.microsoft.com/office/powerpoint/2010/main" val="254077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wikipedia.org/wiki/Third_Space_Theor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868FF3-4F82-4D0F-A9DD-4CFB4C9DC9FF}" type="slidenum">
              <a:rPr lang="en-US" smtClean="0"/>
              <a:t>1</a:t>
            </a:fld>
            <a:endParaRPr lang="en-US"/>
          </a:p>
        </p:txBody>
      </p:sp>
    </p:spTree>
    <p:extLst>
      <p:ext uri="{BB962C8B-B14F-4D97-AF65-F5344CB8AC3E}">
        <p14:creationId xmlns:p14="http://schemas.microsoft.com/office/powerpoint/2010/main" val="1808539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Joining me are Rev. Sun </a:t>
            </a:r>
            <a:r>
              <a:rPr lang="en-US" dirty="0" err="1"/>
              <a:t>Hee</a:t>
            </a:r>
            <a:r>
              <a:rPr lang="en-US" dirty="0"/>
              <a:t> Kim, DS of the Bay District and Rev. Dr. Dale Weatherspoon, Pastor of Easter Hill, UMC. Both are seasoned trainers with years of experience in the Intercultural field.. </a:t>
            </a:r>
          </a:p>
          <a:p>
            <a:pPr defTabSz="966612">
              <a:defRPr/>
            </a:pPr>
            <a:endParaRPr lang="en-US"/>
          </a:p>
          <a:p>
            <a:pPr defTabSz="966612">
              <a:defRPr/>
            </a:pPr>
            <a:endParaRPr lang="en-US"/>
          </a:p>
          <a:p>
            <a:endParaRPr lang="en-US"/>
          </a:p>
        </p:txBody>
      </p:sp>
      <p:sp>
        <p:nvSpPr>
          <p:cNvPr id="4" name="Slide Number Placeholder 3"/>
          <p:cNvSpPr>
            <a:spLocks noGrp="1"/>
          </p:cNvSpPr>
          <p:nvPr>
            <p:ph type="sldNum" sz="quarter" idx="5"/>
          </p:nvPr>
        </p:nvSpPr>
        <p:spPr/>
        <p:txBody>
          <a:bodyPr/>
          <a:lstStyle/>
          <a:p>
            <a:pPr defTabSz="966612">
              <a:defRPr/>
            </a:pPr>
            <a:fld id="{E481215C-B373-4AF5-8271-86D762777AEF}" type="slidenum">
              <a:rPr lang="en-US">
                <a:solidFill>
                  <a:prstClr val="black"/>
                </a:solidFill>
                <a:latin typeface="Calibri" panose="020F0502020204030204"/>
              </a:rPr>
              <a:pPr defTabSz="96661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837277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a:t>To answer these questions, we want to share relevant knowledge and tools</a:t>
            </a:r>
          </a:p>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13</a:t>
            </a:fld>
            <a:endParaRPr lang="en-US"/>
          </a:p>
        </p:txBody>
      </p:sp>
    </p:spTree>
    <p:extLst>
      <p:ext uri="{BB962C8B-B14F-4D97-AF65-F5344CB8AC3E}">
        <p14:creationId xmlns:p14="http://schemas.microsoft.com/office/powerpoint/2010/main" val="4201913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defTabSz="966612"/>
            <a:r>
              <a:rPr lang="en-US" sz="1300" dirty="0"/>
              <a:t>Our agenda begins with some definitions and foundational concepts then transition to examining cultural influences in three areas: </a:t>
            </a:r>
            <a:r>
              <a:rPr lang="en-US" sz="1300" dirty="0">
                <a:highlight>
                  <a:srgbClr val="FFFF00"/>
                </a:highlight>
              </a:rPr>
              <a:t>communication,</a:t>
            </a:r>
            <a:r>
              <a:rPr lang="en-US" sz="1300" dirty="0"/>
              <a:t> </a:t>
            </a:r>
            <a:r>
              <a:rPr lang="en-US" sz="1300" dirty="0">
                <a:highlight>
                  <a:srgbClr val="FFFF00"/>
                </a:highlight>
              </a:rPr>
              <a:t>basis of trust</a:t>
            </a:r>
            <a:r>
              <a:rPr lang="en-US" sz="1300" dirty="0"/>
              <a:t>, and </a:t>
            </a:r>
            <a:r>
              <a:rPr lang="en-US" sz="1300" dirty="0">
                <a:highlight>
                  <a:srgbClr val="FFFF00"/>
                </a:highlight>
              </a:rPr>
              <a:t>leadership orientation. </a:t>
            </a:r>
            <a:endParaRPr lang="en-US" dirty="0"/>
          </a:p>
          <a:p>
            <a:pPr lvl="1"/>
            <a:r>
              <a:rPr lang="en-US" sz="1300" dirty="0">
                <a:highlight>
                  <a:srgbClr val="FFFF00"/>
                </a:highlight>
              </a:rPr>
              <a:t>Toward the end we will separate into Pastor and Laity breakout groups and have a talk back session and then close off with tools and next steps. We have much to cover and we hope you will stay engaged. We will have short stretch breaks throughout. So let us move to our definitions. </a:t>
            </a:r>
          </a:p>
        </p:txBody>
      </p:sp>
      <p:sp>
        <p:nvSpPr>
          <p:cNvPr id="4" name="Slide Number Placeholder 3"/>
          <p:cNvSpPr>
            <a:spLocks noGrp="1"/>
          </p:cNvSpPr>
          <p:nvPr>
            <p:ph type="sldNum" sz="quarter" idx="5"/>
          </p:nvPr>
        </p:nvSpPr>
        <p:spPr/>
        <p:txBody>
          <a:bodyPr/>
          <a:lstStyle/>
          <a:p>
            <a:fld id="{80868FF3-4F82-4D0F-A9DD-4CFB4C9DC9FF}" type="slidenum">
              <a:rPr lang="en-US" smtClean="0"/>
              <a:t>14</a:t>
            </a:fld>
            <a:endParaRPr lang="en-US"/>
          </a:p>
        </p:txBody>
      </p:sp>
    </p:spTree>
    <p:extLst>
      <p:ext uri="{BB962C8B-B14F-4D97-AF65-F5344CB8AC3E}">
        <p14:creationId xmlns:p14="http://schemas.microsoft.com/office/powerpoint/2010/main" val="3475789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 are an immigrant; you have studied English in your home country but you did not have a chance conversation with a nature speaker, but your ability to read and write in English is very good, impeccable. You step into the doctor’s office. The attending nurse hardly looks up at you and starts asking questions. You are trying to catch what he is asking.  You ask him to speak a bit slower. Instead the nurse starts to talk louder and louder. What do you think of this situation? Does this example resonate with some of your experience? Or you are a middle age woman and go into the doctor’s office; you tell your symptoms to the doctor and the doctor tells you it is all in your head.  </a:t>
            </a:r>
          </a:p>
          <a:p>
            <a:endParaRPr lang="en-US" dirty="0"/>
          </a:p>
          <a:p>
            <a:r>
              <a:rPr lang="en-US" dirty="0"/>
              <a:t>The concept of cultural humility comes out of  the healthcare field to help health care professionals become more conscious of their position and power, assumptions and prejudices when interacting with their clients .. </a:t>
            </a:r>
          </a:p>
          <a:p>
            <a:r>
              <a:rPr lang="en-US" dirty="0"/>
              <a:t>The focus is on understanding their clients on their own terms.  The concept sets as a priority self-awareness, being able to be self-reflective concerning one’s  own assumptions and biases. Also </a:t>
            </a:r>
            <a:r>
              <a:rPr lang="en-US" dirty="0" err="1"/>
              <a:t>emphazised</a:t>
            </a:r>
            <a:r>
              <a:rPr lang="en-US" dirty="0"/>
              <a:t> is empathy—being able to take on the perspective of the other; and a significant aspect is understanding how structures of power and privilege affect interpersonal interactions. </a:t>
            </a:r>
          </a:p>
        </p:txBody>
      </p:sp>
      <p:sp>
        <p:nvSpPr>
          <p:cNvPr id="4" name="Slide Number Placeholder 3"/>
          <p:cNvSpPr>
            <a:spLocks noGrp="1"/>
          </p:cNvSpPr>
          <p:nvPr>
            <p:ph type="sldNum" sz="quarter" idx="5"/>
          </p:nvPr>
        </p:nvSpPr>
        <p:spPr/>
        <p:txBody>
          <a:bodyPr/>
          <a:lstStyle/>
          <a:p>
            <a:fld id="{80868FF3-4F82-4D0F-A9DD-4CFB4C9DC9FF}" type="slidenum">
              <a:rPr lang="en-US" smtClean="0"/>
              <a:t>15</a:t>
            </a:fld>
            <a:endParaRPr lang="en-US"/>
          </a:p>
        </p:txBody>
      </p:sp>
    </p:spTree>
    <p:extLst>
      <p:ext uri="{BB962C8B-B14F-4D97-AF65-F5344CB8AC3E}">
        <p14:creationId xmlns:p14="http://schemas.microsoft.com/office/powerpoint/2010/main" val="1719034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description of cultural humility … what is a word or phrase that catches your attention?</a:t>
            </a:r>
          </a:p>
        </p:txBody>
      </p:sp>
      <p:sp>
        <p:nvSpPr>
          <p:cNvPr id="4" name="Slide Number Placeholder 3"/>
          <p:cNvSpPr>
            <a:spLocks noGrp="1"/>
          </p:cNvSpPr>
          <p:nvPr>
            <p:ph type="sldNum" sz="quarter" idx="5"/>
          </p:nvPr>
        </p:nvSpPr>
        <p:spPr/>
        <p:txBody>
          <a:bodyPr/>
          <a:lstStyle/>
          <a:p>
            <a:fld id="{63B0FFA6-7300-46D5-8E79-E02F2DC0A19B}" type="slidenum">
              <a:rPr lang="en-US" smtClean="0"/>
              <a:t>16</a:t>
            </a:fld>
            <a:endParaRPr lang="en-US"/>
          </a:p>
        </p:txBody>
      </p:sp>
    </p:spTree>
    <p:extLst>
      <p:ext uri="{BB962C8B-B14F-4D97-AF65-F5344CB8AC3E}">
        <p14:creationId xmlns:p14="http://schemas.microsoft.com/office/powerpoint/2010/main" val="2431718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Paula </a:t>
            </a:r>
            <a:r>
              <a:rPr lang="en-US" err="1"/>
              <a:t>Galigiuri</a:t>
            </a:r>
            <a:r>
              <a:rPr lang="en-US"/>
              <a:t> is management professor in Northeastern University. She wears many hats, and one of them is researching skillsets or competencies required for professionals to be successful working in global teams </a:t>
            </a:r>
            <a:r>
              <a:rPr lang="en-US" err="1"/>
              <a:t>withmembers</a:t>
            </a:r>
            <a:r>
              <a:rPr lang="en-US"/>
              <a:t> coming from different cultural backgrounds. She defines cultural agility as the ability to quickly, comfortably and effectively work in different cultures and with people from different cultures. As CRCC pastors this is a tall goal, but Dr. Caligiuri thinks that it is possible to develop the mindsets and skillsets for being more comfortable and effective in different cultural settings. </a:t>
            </a:r>
          </a:p>
          <a:p>
            <a:r>
              <a:rPr lang="en-US"/>
              <a:t>In her research she uncovers 9 competencies; instead of going over all 9, I will focus on the last three which have to do with Task-Management. </a:t>
            </a:r>
          </a:p>
          <a:p>
            <a:endParaRPr lang="en-US"/>
          </a:p>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17</a:t>
            </a:fld>
            <a:endParaRPr lang="en-US"/>
          </a:p>
        </p:txBody>
      </p:sp>
    </p:spTree>
    <p:extLst>
      <p:ext uri="{BB962C8B-B14F-4D97-AF65-F5344CB8AC3E}">
        <p14:creationId xmlns:p14="http://schemas.microsoft.com/office/powerpoint/2010/main" val="1658181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to return to adaptation because I hear some pastors saying, why do I always have to adapt? I don’t want to be inauthentic? Well, I like to highlight these 3 aspects: </a:t>
            </a:r>
          </a:p>
          <a:p>
            <a:endParaRPr lang="en-US"/>
          </a:p>
          <a:p>
            <a:r>
              <a:rPr lang="en-US"/>
              <a:t>Adaptation is not one-sided, such as the pastor always adapting to the congregation or the congregation always adapting to the pastor; it is a dance of mutuality. It is about respecting the cultures and identities of others as well as your own. As one of my instructors note when to adapt or not, Know your role, know your goal, don’t lose your soul.” So what is your role, your goal and what are your boundaries that you will not cross. </a:t>
            </a:r>
          </a:p>
        </p:txBody>
      </p:sp>
      <p:sp>
        <p:nvSpPr>
          <p:cNvPr id="4" name="Slide Number Placeholder 3"/>
          <p:cNvSpPr>
            <a:spLocks noGrp="1"/>
          </p:cNvSpPr>
          <p:nvPr>
            <p:ph type="sldNum" sz="quarter" idx="5"/>
          </p:nvPr>
        </p:nvSpPr>
        <p:spPr/>
        <p:txBody>
          <a:bodyPr/>
          <a:lstStyle/>
          <a:p>
            <a:fld id="{80868FF3-4F82-4D0F-A9DD-4CFB4C9DC9FF}" type="slidenum">
              <a:rPr lang="en-US" smtClean="0"/>
              <a:t>19</a:t>
            </a:fld>
            <a:endParaRPr lang="en-US"/>
          </a:p>
        </p:txBody>
      </p:sp>
    </p:spTree>
    <p:extLst>
      <p:ext uri="{BB962C8B-B14F-4D97-AF65-F5344CB8AC3E}">
        <p14:creationId xmlns:p14="http://schemas.microsoft.com/office/powerpoint/2010/main" val="2585800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a:t>Close your eyes, think back  </a:t>
            </a:r>
            <a:r>
              <a:rPr lang="en-US" sz="1300" b="1"/>
              <a:t>Think back to your dinner table or how you ate your dinner as a child or youth.  Draw a sketch of your dinner table on a sheet of paper. </a:t>
            </a:r>
          </a:p>
          <a:p>
            <a:pPr defTabSz="966612"/>
            <a:r>
              <a:rPr lang="en-US" sz="1300" b="1"/>
              <a:t>Share your dinner table; each person gets about 4 min to share; stop watch, come back in 12 minutes. </a:t>
            </a:r>
          </a:p>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20</a:t>
            </a:fld>
            <a:endParaRPr lang="en-US"/>
          </a:p>
        </p:txBody>
      </p:sp>
    </p:spTree>
    <p:extLst>
      <p:ext uri="{BB962C8B-B14F-4D97-AF65-F5344CB8AC3E}">
        <p14:creationId xmlns:p14="http://schemas.microsoft.com/office/powerpoint/2010/main" val="3486431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go over 3 images or metaphors that can help us get a handle on culture and its influence on our thinking, feeling, and acting. </a:t>
            </a:r>
          </a:p>
        </p:txBody>
      </p:sp>
      <p:sp>
        <p:nvSpPr>
          <p:cNvPr id="4" name="Slide Number Placeholder 3"/>
          <p:cNvSpPr>
            <a:spLocks noGrp="1"/>
          </p:cNvSpPr>
          <p:nvPr>
            <p:ph type="sldNum" sz="quarter" idx="5"/>
          </p:nvPr>
        </p:nvSpPr>
        <p:spPr/>
        <p:txBody>
          <a:bodyPr/>
          <a:lstStyle/>
          <a:p>
            <a:fld id="{80868FF3-4F82-4D0F-A9DD-4CFB4C9DC9FF}" type="slidenum">
              <a:rPr lang="en-US" smtClean="0"/>
              <a:t>21</a:t>
            </a:fld>
            <a:endParaRPr lang="en-US"/>
          </a:p>
        </p:txBody>
      </p:sp>
    </p:spTree>
    <p:extLst>
      <p:ext uri="{BB962C8B-B14F-4D97-AF65-F5344CB8AC3E}">
        <p14:creationId xmlns:p14="http://schemas.microsoft.com/office/powerpoint/2010/main" val="3820704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22</a:t>
            </a:fld>
            <a:endParaRPr lang="en-US"/>
          </a:p>
        </p:txBody>
      </p:sp>
    </p:spTree>
    <p:extLst>
      <p:ext uri="{BB962C8B-B14F-4D97-AF65-F5344CB8AC3E}">
        <p14:creationId xmlns:p14="http://schemas.microsoft.com/office/powerpoint/2010/main" val="363637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2</a:t>
            </a:fld>
            <a:endParaRPr lang="en-US"/>
          </a:p>
        </p:txBody>
      </p:sp>
    </p:spTree>
    <p:extLst>
      <p:ext uri="{BB962C8B-B14F-4D97-AF65-F5344CB8AC3E}">
        <p14:creationId xmlns:p14="http://schemas.microsoft.com/office/powerpoint/2010/main" val="344416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83306">
              <a:lnSpc>
                <a:spcPct val="107000"/>
              </a:lnSpc>
              <a:spcAft>
                <a:spcPts val="846"/>
              </a:spcAft>
            </a:pPr>
            <a:r>
              <a:rPr lang="en-US" sz="1900" kern="100">
                <a:latin typeface="Aptos" panose="020B0004020202020204" pitchFamily="34" charset="0"/>
                <a:ea typeface="Aptos" panose="020B0004020202020204" pitchFamily="34" charset="0"/>
                <a:cs typeface="Times New Roman" panose="02020603050405020304" pitchFamily="18" charset="0"/>
              </a:rPr>
              <a:t>This metaphor for culture illustrates that Much of our cultural values and expectations are out of our consciousness.  The often used image of the iceberg is one way to capture the reality that only a small  part of our cultural identity, our values, rises to the level of our consciousness (c. 15%) in the same way that only a small percentage of an iceberg is visible above the waterline.  </a:t>
            </a:r>
            <a:r>
              <a:rPr lang="en-US" sz="1900" u="heavy" kern="100">
                <a:latin typeface="Aptos" panose="020B0004020202020204" pitchFamily="34" charset="0"/>
                <a:ea typeface="Aptos" panose="020B0004020202020204" pitchFamily="34" charset="0"/>
                <a:cs typeface="Times New Roman" panose="02020603050405020304" pitchFamily="18" charset="0"/>
              </a:rPr>
              <a:t>Most of our values and the beliefs are hidden from our own consciousness (c. 85%).  They are out of view, “below our waterline.”  </a:t>
            </a:r>
            <a:endParaRPr lang="en-US" sz="1900" kern="100">
              <a:latin typeface="Aptos" panose="020B0004020202020204" pitchFamily="34" charset="0"/>
              <a:ea typeface="Aptos" panose="020B0004020202020204" pitchFamily="34" charset="0"/>
              <a:cs typeface="Times New Roman" panose="02020603050405020304" pitchFamily="18" charset="0"/>
            </a:endParaRPr>
          </a:p>
          <a:p>
            <a:pPr indent="483306">
              <a:lnSpc>
                <a:spcPct val="115000"/>
              </a:lnSpc>
            </a:pPr>
            <a:r>
              <a:rPr lang="en-US" sz="1900" kern="100">
                <a:latin typeface="Aptos" panose="020B0004020202020204" pitchFamily="34" charset="0"/>
                <a:ea typeface="Calibri" panose="020F0502020204030204" pitchFamily="34" charset="0"/>
                <a:cs typeface="Times New Roman" panose="02020603050405020304" pitchFamily="18" charset="0"/>
              </a:rPr>
              <a:t>It is stunning to realize all these important values, these cultural expectations of ourselves and of others, lie outside of our consciousness – it is breathtaking!!  Take a moment to let these sink into your brain, into your heart.  Think about how these shape and give meaning to your life especially in relationships. </a:t>
            </a:r>
            <a:endParaRPr lang="en-US" sz="1900" kern="100">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23</a:t>
            </a:fld>
            <a:endParaRPr lang="en-US"/>
          </a:p>
        </p:txBody>
      </p:sp>
    </p:spTree>
    <p:extLst>
      <p:ext uri="{BB962C8B-B14F-4D97-AF65-F5344CB8AC3E}">
        <p14:creationId xmlns:p14="http://schemas.microsoft.com/office/powerpoint/2010/main" val="730980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Culture forms the lens that filter what we see in the world (perception) and how we understand it (interpretation) Becoming aware of our lens is the first step in intercultural work. </a:t>
            </a:r>
          </a:p>
          <a:p>
            <a:endParaRPr lang="en-US" sz="1900">
              <a:latin typeface="Calibri" panose="020F0502020204030204" pitchFamily="34" charset="0"/>
              <a:ea typeface="Calibri" panose="020F0502020204030204" pitchFamily="34" charset="0"/>
              <a:cs typeface="Times New Roman" panose="02020603050405020304" pitchFamily="18" charset="0"/>
            </a:endParaRPr>
          </a:p>
          <a:p>
            <a:endParaRPr lang="en-US" sz="19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612">
              <a:defRPr/>
            </a:pPr>
            <a:fld id="{63B0FFA6-7300-46D5-8E79-E02F2DC0A19B}" type="slidenum">
              <a:rPr lang="en-US">
                <a:solidFill>
                  <a:prstClr val="black"/>
                </a:solidFill>
                <a:latin typeface="Calibri" panose="020F0502020204030204"/>
              </a:rPr>
              <a:pPr defTabSz="966612">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649961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Wearing our cultural </a:t>
            </a:r>
            <a:r>
              <a:rPr lang="en-US" err="1"/>
              <a:t>lense</a:t>
            </a:r>
            <a:r>
              <a:rPr lang="en-US"/>
              <a:t> we evaluate other peoples and practices according to our own cultural conditioning. This means that what we’ve been taught is used to interpret and judge things as good or bad, superior or inferior </a:t>
            </a:r>
          </a:p>
        </p:txBody>
      </p:sp>
      <p:sp>
        <p:nvSpPr>
          <p:cNvPr id="4" name="Slide Number Placeholder 3"/>
          <p:cNvSpPr>
            <a:spLocks noGrp="1"/>
          </p:cNvSpPr>
          <p:nvPr>
            <p:ph type="sldNum" sz="quarter" idx="5"/>
          </p:nvPr>
        </p:nvSpPr>
        <p:spPr/>
        <p:txBody>
          <a:bodyPr/>
          <a:lstStyle/>
          <a:p>
            <a:fld id="{80868FF3-4F82-4D0F-A9DD-4CFB4C9DC9FF}" type="slidenum">
              <a:rPr lang="en-US" smtClean="0"/>
              <a:t>25</a:t>
            </a:fld>
            <a:endParaRPr lang="en-US"/>
          </a:p>
        </p:txBody>
      </p:sp>
    </p:spTree>
    <p:extLst>
      <p:ext uri="{BB962C8B-B14F-4D97-AF65-F5344CB8AC3E}">
        <p14:creationId xmlns:p14="http://schemas.microsoft.com/office/powerpoint/2010/main" val="2873483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Edward Hall, anthropologist and cross-cultural researcher observes that … </a:t>
            </a:r>
          </a:p>
        </p:txBody>
      </p:sp>
      <p:sp>
        <p:nvSpPr>
          <p:cNvPr id="4" name="Slide Number Placeholder 3"/>
          <p:cNvSpPr>
            <a:spLocks noGrp="1"/>
          </p:cNvSpPr>
          <p:nvPr>
            <p:ph type="sldNum" sz="quarter" idx="5"/>
          </p:nvPr>
        </p:nvSpPr>
        <p:spPr/>
        <p:txBody>
          <a:bodyPr/>
          <a:lstStyle/>
          <a:p>
            <a:pPr defTabSz="966612">
              <a:defRPr/>
            </a:pPr>
            <a:fld id="{63B0FFA6-7300-46D5-8E79-E02F2DC0A19B}" type="slidenum">
              <a:rPr lang="en-US">
                <a:solidFill>
                  <a:prstClr val="black"/>
                </a:solidFill>
                <a:latin typeface="Calibri" panose="020F0502020204030204"/>
              </a:rPr>
              <a:pPr defTabSz="96661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181116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indent="-483306">
              <a:buFont typeface="Arial" panose="020B0604020202020204" pitchFamily="34" charset="0"/>
              <a:buChar char="•"/>
            </a:pPr>
            <a:r>
              <a:rPr lang="en-US"/>
              <a:t>Hence, holding a mirror up to ourselves so that we can be more aware of our own cultural biases is a must. A common misconception: cultural awareness is learning about “the other.” If I can learn about the customs, values, and behaviors of other cultures, I’ll know how to act. Yes, learning about different cultures is a necessary and it is a second step. The first step is to be self-aware and understand that we are all ethnocentric beings. </a:t>
            </a:r>
          </a:p>
          <a:p>
            <a:pPr marL="483306" indent="-483306">
              <a:buFont typeface="Arial" panose="020B0604020202020204" pitchFamily="34" charset="0"/>
              <a:buChar char="•"/>
            </a:pPr>
            <a:r>
              <a:rPr lang="en-US"/>
              <a:t>Cultural awareness begins with understanding ourselves.</a:t>
            </a:r>
          </a:p>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27</a:t>
            </a:fld>
            <a:endParaRPr lang="en-US"/>
          </a:p>
        </p:txBody>
      </p:sp>
    </p:spTree>
    <p:extLst>
      <p:ext uri="{BB962C8B-B14F-4D97-AF65-F5344CB8AC3E}">
        <p14:creationId xmlns:p14="http://schemas.microsoft.com/office/powerpoint/2010/main" val="1103268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9D4B52-8737-4567-ABD7-7649E9B5EF77}" type="slidenum">
              <a:rPr lang="en-US" smtClean="0"/>
              <a:t>28</a:t>
            </a:fld>
            <a:endParaRPr lang="en-US"/>
          </a:p>
        </p:txBody>
      </p:sp>
    </p:spTree>
    <p:extLst>
      <p:ext uri="{BB962C8B-B14F-4D97-AF65-F5344CB8AC3E}">
        <p14:creationId xmlns:p14="http://schemas.microsoft.com/office/powerpoint/2010/main" val="1079081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9:45</a:t>
            </a:r>
          </a:p>
        </p:txBody>
      </p:sp>
      <p:sp>
        <p:nvSpPr>
          <p:cNvPr id="4" name="Slide Number Placeholder 3"/>
          <p:cNvSpPr>
            <a:spLocks noGrp="1"/>
          </p:cNvSpPr>
          <p:nvPr>
            <p:ph type="sldNum" sz="quarter" idx="5"/>
          </p:nvPr>
        </p:nvSpPr>
        <p:spPr/>
        <p:txBody>
          <a:bodyPr/>
          <a:lstStyle/>
          <a:p>
            <a:fld id="{80868FF3-4F82-4D0F-A9DD-4CFB4C9DC9FF}" type="slidenum">
              <a:rPr lang="en-US" smtClean="0"/>
              <a:t>29</a:t>
            </a:fld>
            <a:endParaRPr lang="en-US"/>
          </a:p>
        </p:txBody>
      </p:sp>
    </p:spTree>
    <p:extLst>
      <p:ext uri="{BB962C8B-B14F-4D97-AF65-F5344CB8AC3E}">
        <p14:creationId xmlns:p14="http://schemas.microsoft.com/office/powerpoint/2010/main" val="2153897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10:17</a:t>
            </a:r>
          </a:p>
        </p:txBody>
      </p:sp>
      <p:sp>
        <p:nvSpPr>
          <p:cNvPr id="4" name="Slide Number Placeholder 3"/>
          <p:cNvSpPr>
            <a:spLocks noGrp="1"/>
          </p:cNvSpPr>
          <p:nvPr>
            <p:ph type="sldNum" sz="quarter" idx="5"/>
          </p:nvPr>
        </p:nvSpPr>
        <p:spPr/>
        <p:txBody>
          <a:bodyPr/>
          <a:lstStyle/>
          <a:p>
            <a:fld id="{80868FF3-4F82-4D0F-A9DD-4CFB4C9DC9FF}" type="slidenum">
              <a:rPr lang="en-US" smtClean="0"/>
              <a:t>32</a:t>
            </a:fld>
            <a:endParaRPr lang="en-US"/>
          </a:p>
        </p:txBody>
      </p:sp>
    </p:spTree>
    <p:extLst>
      <p:ext uri="{BB962C8B-B14F-4D97-AF65-F5344CB8AC3E}">
        <p14:creationId xmlns:p14="http://schemas.microsoft.com/office/powerpoint/2010/main" val="1466138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a:t>How can we adopt a mindset of cultural humility? </a:t>
            </a:r>
          </a:p>
          <a:p>
            <a:pPr lvl="1"/>
            <a:r>
              <a:rPr lang="en-US" sz="1300"/>
              <a:t>What are the values of each community? </a:t>
            </a:r>
          </a:p>
          <a:p>
            <a:pPr lvl="1"/>
            <a:r>
              <a:rPr lang="en-US" sz="1300"/>
              <a:t>What could be an adaptive response from each community? </a:t>
            </a:r>
          </a:p>
          <a:p>
            <a:pPr lvl="1"/>
            <a:r>
              <a:rPr lang="en-US" sz="1300"/>
              <a:t>What overarching goal is being served when there is mutual adaptation? </a:t>
            </a:r>
          </a:p>
          <a:p>
            <a:pPr defTabSz="966612">
              <a:defRPr/>
            </a:pPr>
            <a:r>
              <a:rPr lang="en-US"/>
              <a:t>As a church, are we not sharing life and work together?  </a:t>
            </a:r>
          </a:p>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34</a:t>
            </a:fld>
            <a:endParaRPr lang="en-US"/>
          </a:p>
        </p:txBody>
      </p:sp>
    </p:spTree>
    <p:extLst>
      <p:ext uri="{BB962C8B-B14F-4D97-AF65-F5344CB8AC3E}">
        <p14:creationId xmlns:p14="http://schemas.microsoft.com/office/powerpoint/2010/main" val="264502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rPr>
              <a:t>Adopting a mindset of cultural humility </a:t>
            </a:r>
          </a:p>
          <a:p>
            <a:r>
              <a:rPr lang="en-US">
                <a:latin typeface="Aptos" panose="020B0004020202020204" pitchFamily="34" charset="0"/>
              </a:rPr>
              <a:t>What could be an adaptive response from each community? </a:t>
            </a:r>
          </a:p>
          <a:p>
            <a:r>
              <a:rPr lang="en-US">
                <a:latin typeface="Aptos" panose="020B0004020202020204" pitchFamily="34" charset="0"/>
              </a:rPr>
              <a:t>What gospel values can encourage us toward mutual adaptation or finding a third way? </a:t>
            </a:r>
          </a:p>
          <a:p>
            <a:endParaRPr lang="en-US" sz="1000">
              <a:latin typeface="Aptos" panose="020B0004020202020204" pitchFamily="34" charset="0"/>
            </a:endParaRPr>
          </a:p>
          <a:p>
            <a:endParaRPr lang="en-US" sz="1000">
              <a:latin typeface="Aptos" panose="020B0004020202020204" pitchFamily="34" charset="0"/>
            </a:endParaRPr>
          </a:p>
          <a:p>
            <a:pPr defTabSz="966612">
              <a:defRPr/>
            </a:pPr>
            <a:r>
              <a:rPr lang="en-US">
                <a:latin typeface="Aptos" panose="020B0004020202020204" pitchFamily="34" charset="0"/>
              </a:rPr>
              <a:t>As a church, are we not sharing life and work together?  </a:t>
            </a:r>
          </a:p>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39</a:t>
            </a:fld>
            <a:endParaRPr lang="en-US"/>
          </a:p>
        </p:txBody>
      </p:sp>
    </p:spTree>
    <p:extLst>
      <p:ext uri="{BB962C8B-B14F-4D97-AF65-F5344CB8AC3E}">
        <p14:creationId xmlns:p14="http://schemas.microsoft.com/office/powerpoint/2010/main" val="362721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Good morning and welcome. My name is Mary Cheng, director of Leadership Development for the conference. Thank you for joining us for this workshop, Cultural Humility and Agility: Exploring mindsets and skillsets for intercultural relationships. We are excited you are here and thank you for making this investment of time to learn together. </a:t>
            </a:r>
          </a:p>
          <a:p>
            <a:pPr defTabSz="966612">
              <a:defRPr/>
            </a:pPr>
            <a:r>
              <a:rPr lang="en-US" dirty="0"/>
              <a:t>. </a:t>
            </a:r>
          </a:p>
          <a:p>
            <a:pPr defTabSz="966612">
              <a:defRPr/>
            </a:pPr>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4</a:t>
            </a:fld>
            <a:endParaRPr lang="en-US"/>
          </a:p>
        </p:txBody>
      </p:sp>
    </p:spTree>
    <p:extLst>
      <p:ext uri="{BB962C8B-B14F-4D97-AF65-F5344CB8AC3E}">
        <p14:creationId xmlns:p14="http://schemas.microsoft.com/office/powerpoint/2010/main" val="1214233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defTabSz="966612">
              <a:defRPr/>
            </a:pPr>
            <a:fld id="{63B0FFA6-7300-46D5-8E79-E02F2DC0A19B}" type="slidenum">
              <a:rPr lang="en-US">
                <a:solidFill>
                  <a:prstClr val="black"/>
                </a:solidFill>
                <a:latin typeface="Calibri" panose="020F0502020204030204"/>
              </a:rPr>
              <a:pPr defTabSz="966612">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478030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566CBE25-5CAA-4490-BA4E-12F054C61E56}" type="slidenum">
              <a:rPr lang="en-US">
                <a:solidFill>
                  <a:prstClr val="black"/>
                </a:solidFill>
                <a:latin typeface="Aptos" panose="02110004020202020204"/>
              </a:rPr>
              <a:pPr defTabSz="966612">
                <a:defRPr/>
              </a:pPr>
              <a:t>42</a:t>
            </a:fld>
            <a:endParaRPr lang="en-US">
              <a:solidFill>
                <a:prstClr val="black"/>
              </a:solidFill>
              <a:latin typeface="Aptos" panose="02110004020202020204"/>
            </a:endParaRPr>
          </a:p>
        </p:txBody>
      </p:sp>
    </p:spTree>
    <p:extLst>
      <p:ext uri="{BB962C8B-B14F-4D97-AF65-F5344CB8AC3E}">
        <p14:creationId xmlns:p14="http://schemas.microsoft.com/office/powerpoint/2010/main" val="1974684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43</a:t>
            </a:fld>
            <a:endParaRPr lang="en-US"/>
          </a:p>
        </p:txBody>
      </p:sp>
    </p:spTree>
    <p:extLst>
      <p:ext uri="{BB962C8B-B14F-4D97-AF65-F5344CB8AC3E}">
        <p14:creationId xmlns:p14="http://schemas.microsoft.com/office/powerpoint/2010/main" val="1556427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111111"/>
              </a:solidFill>
              <a:effectLst/>
              <a:latin typeface="-apple-system"/>
            </a:endParaRPr>
          </a:p>
          <a:p>
            <a:r>
              <a:rPr lang="en-US" b="0" i="0">
                <a:solidFill>
                  <a:srgbClr val="111111"/>
                </a:solidFill>
                <a:effectLst/>
                <a:latin typeface="-apple-system"/>
              </a:rPr>
              <a:t>In a broader theoretical context, third space theory, introduced by Homi K. </a:t>
            </a:r>
            <a:r>
              <a:rPr lang="en-US" b="0" i="0">
                <a:effectLst/>
                <a:latin typeface="-apple-system"/>
                <a:hlinkClick r:id="rId3"/>
              </a:rPr>
              <a:t>Bhabha, describes a hybrid space where different cultures and identities interact and blend, creating new, unique cultural expressions</a:t>
            </a:r>
            <a:r>
              <a:rPr lang="en-US" b="0" i="0" baseline="30000">
                <a:effectLst/>
                <a:latin typeface="-apple-system"/>
                <a:hlinkClick r:id="rId3"/>
              </a:rPr>
              <a:t>3</a:t>
            </a:r>
            <a:r>
              <a:rPr lang="en-US" b="0" i="0">
                <a:solidFill>
                  <a:srgbClr val="111111"/>
                </a:solidFill>
                <a:effectLst/>
                <a:latin typeface="-apple-system"/>
              </a:rPr>
              <a:t>. </a:t>
            </a:r>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47</a:t>
            </a:fld>
            <a:endParaRPr lang="en-US"/>
          </a:p>
        </p:txBody>
      </p:sp>
    </p:spTree>
    <p:extLst>
      <p:ext uri="{BB962C8B-B14F-4D97-AF65-F5344CB8AC3E}">
        <p14:creationId xmlns:p14="http://schemas.microsoft.com/office/powerpoint/2010/main" val="3429321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9:15-9:20</a:t>
            </a:r>
          </a:p>
        </p:txBody>
      </p:sp>
      <p:sp>
        <p:nvSpPr>
          <p:cNvPr id="4" name="Slide Number Placeholder 3"/>
          <p:cNvSpPr>
            <a:spLocks noGrp="1"/>
          </p:cNvSpPr>
          <p:nvPr>
            <p:ph type="sldNum" sz="quarter" idx="5"/>
          </p:nvPr>
        </p:nvSpPr>
        <p:spPr/>
        <p:txBody>
          <a:bodyPr/>
          <a:lstStyle/>
          <a:p>
            <a:fld id="{E481215C-B373-4AF5-8271-86D762777AEF}" type="slidenum">
              <a:rPr lang="en-US" smtClean="0"/>
              <a:t>48</a:t>
            </a:fld>
            <a:endParaRPr lang="en-US"/>
          </a:p>
        </p:txBody>
      </p:sp>
    </p:spTree>
    <p:extLst>
      <p:ext uri="{BB962C8B-B14F-4D97-AF65-F5344CB8AC3E}">
        <p14:creationId xmlns:p14="http://schemas.microsoft.com/office/powerpoint/2010/main" val="2142521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Competency</a:t>
            </a:r>
          </a:p>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Definition</a:t>
            </a:r>
          </a:p>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Cultural Minimization</a:t>
            </a:r>
          </a:p>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To standardize or control the cultural differences that exist in the environment and respond in a way that will create greater consistency, irrespective of culture. To effectively limit the effect of any cultural differences. </a:t>
            </a:r>
          </a:p>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Cultural Adaptation</a:t>
            </a:r>
          </a:p>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To adjust to the cultural differences and respond in a way that is the expected norm of the other culture. To effectively adapt to the other culture’s norms and behaviors. </a:t>
            </a:r>
          </a:p>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Cultural Integration</a:t>
            </a:r>
          </a:p>
          <a:p>
            <a:pPr>
              <a:lnSpc>
                <a:spcPct val="107000"/>
              </a:lnSpc>
            </a:pPr>
            <a:r>
              <a:rPr lang="en-US" sz="1900" kern="100">
                <a:latin typeface="Calibri" panose="020F0502020204030204" pitchFamily="34" charset="0"/>
                <a:ea typeface="Calibri" panose="020F0502020204030204" pitchFamily="34" charset="0"/>
                <a:cs typeface="Times New Roman" panose="02020603050405020304" pitchFamily="18" charset="0"/>
              </a:rPr>
              <a:t>To create a new set of norms and respond with collaboration to find solutions acceptable to both (or all) cultures affected, but not overrepresenting either (or any one) culture. To be effective in creating new norms and behaviors. </a:t>
            </a:r>
          </a:p>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50</a:t>
            </a:fld>
            <a:endParaRPr lang="en-US"/>
          </a:p>
        </p:txBody>
      </p:sp>
    </p:spTree>
    <p:extLst>
      <p:ext uri="{BB962C8B-B14F-4D97-AF65-F5344CB8AC3E}">
        <p14:creationId xmlns:p14="http://schemas.microsoft.com/office/powerpoint/2010/main" val="2281277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10:15</a:t>
            </a:r>
          </a:p>
        </p:txBody>
      </p:sp>
      <p:sp>
        <p:nvSpPr>
          <p:cNvPr id="4" name="Slide Number Placeholder 3"/>
          <p:cNvSpPr>
            <a:spLocks noGrp="1"/>
          </p:cNvSpPr>
          <p:nvPr>
            <p:ph type="sldNum" sz="quarter" idx="5"/>
          </p:nvPr>
        </p:nvSpPr>
        <p:spPr/>
        <p:txBody>
          <a:bodyPr/>
          <a:lstStyle/>
          <a:p>
            <a:fld id="{80868FF3-4F82-4D0F-A9DD-4CFB4C9DC9FF}" type="slidenum">
              <a:rPr lang="en-US" smtClean="0"/>
              <a:t>51</a:t>
            </a:fld>
            <a:endParaRPr lang="en-US"/>
          </a:p>
        </p:txBody>
      </p:sp>
    </p:spTree>
    <p:extLst>
      <p:ext uri="{BB962C8B-B14F-4D97-AF65-F5344CB8AC3E}">
        <p14:creationId xmlns:p14="http://schemas.microsoft.com/office/powerpoint/2010/main" val="1616008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Iceberg, Lens, Mirror</a:t>
            </a:r>
          </a:p>
        </p:txBody>
      </p:sp>
      <p:sp>
        <p:nvSpPr>
          <p:cNvPr id="4" name="Slide Number Placeholder 3"/>
          <p:cNvSpPr>
            <a:spLocks noGrp="1"/>
          </p:cNvSpPr>
          <p:nvPr>
            <p:ph type="sldNum" sz="quarter" idx="5"/>
          </p:nvPr>
        </p:nvSpPr>
        <p:spPr/>
        <p:txBody>
          <a:bodyPr/>
          <a:lstStyle/>
          <a:p>
            <a:fld id="{80868FF3-4F82-4D0F-A9DD-4CFB4C9DC9FF}" type="slidenum">
              <a:rPr lang="en-US" smtClean="0"/>
              <a:t>53</a:t>
            </a:fld>
            <a:endParaRPr lang="en-US"/>
          </a:p>
        </p:txBody>
      </p:sp>
    </p:spTree>
    <p:extLst>
      <p:ext uri="{BB962C8B-B14F-4D97-AF65-F5344CB8AC3E}">
        <p14:creationId xmlns:p14="http://schemas.microsoft.com/office/powerpoint/2010/main" val="3580189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63B0FFA6-7300-46D5-8E79-E02F2DC0A19B}" type="slidenum">
              <a:rPr lang="en-US">
                <a:solidFill>
                  <a:prstClr val="black"/>
                </a:solidFill>
                <a:latin typeface="Calibri" panose="020F0502020204030204"/>
              </a:rPr>
              <a:pPr defTabSz="966612">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1200008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interested email me </a:t>
            </a:r>
          </a:p>
        </p:txBody>
      </p:sp>
      <p:sp>
        <p:nvSpPr>
          <p:cNvPr id="4" name="Slide Number Placeholder 3"/>
          <p:cNvSpPr>
            <a:spLocks noGrp="1"/>
          </p:cNvSpPr>
          <p:nvPr>
            <p:ph type="sldNum" sz="quarter" idx="5"/>
          </p:nvPr>
        </p:nvSpPr>
        <p:spPr/>
        <p:txBody>
          <a:bodyPr/>
          <a:lstStyle/>
          <a:p>
            <a:fld id="{80868FF3-4F82-4D0F-A9DD-4CFB4C9DC9FF}" type="slidenum">
              <a:rPr lang="en-US" smtClean="0"/>
              <a:t>55</a:t>
            </a:fld>
            <a:endParaRPr lang="en-US"/>
          </a:p>
        </p:txBody>
      </p:sp>
    </p:spTree>
    <p:extLst>
      <p:ext uri="{BB962C8B-B14F-4D97-AF65-F5344CB8AC3E}">
        <p14:creationId xmlns:p14="http://schemas.microsoft.com/office/powerpoint/2010/main" val="338480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2674B-A04F-1F3A-A5A6-809E9B1FD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378B9-6393-82F6-8FB2-31FB2F79A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DF8A6-AE8E-9A87-EA45-E4B53DF665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F28214-DC84-3260-11B0-FDB2F1FCD955}"/>
              </a:ext>
            </a:extLst>
          </p:cNvPr>
          <p:cNvSpPr>
            <a:spLocks noGrp="1"/>
          </p:cNvSpPr>
          <p:nvPr>
            <p:ph type="sldNum" sz="quarter" idx="5"/>
          </p:nvPr>
        </p:nvSpPr>
        <p:spPr/>
        <p:txBody>
          <a:bodyPr/>
          <a:lstStyle/>
          <a:p>
            <a:pPr defTabSz="966612">
              <a:defRPr/>
            </a:pPr>
            <a:fld id="{E481215C-B373-4AF5-8271-86D762777AEF}" type="slidenum">
              <a:rPr lang="en-US">
                <a:solidFill>
                  <a:prstClr val="black"/>
                </a:solidFill>
                <a:latin typeface="Calibri" panose="020F0502020204030204"/>
              </a:rPr>
              <a:pPr defTabSz="96661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880320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68FF3-4F82-4D0F-A9DD-4CFB4C9DC9FF}" type="slidenum">
              <a:rPr lang="en-US" smtClean="0"/>
              <a:t>56</a:t>
            </a:fld>
            <a:endParaRPr lang="en-US"/>
          </a:p>
        </p:txBody>
      </p:sp>
    </p:spTree>
    <p:extLst>
      <p:ext uri="{BB962C8B-B14F-4D97-AF65-F5344CB8AC3E}">
        <p14:creationId xmlns:p14="http://schemas.microsoft.com/office/powerpoint/2010/main" val="1226848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63B0FFA6-7300-46D5-8E79-E02F2DC0A19B}" type="slidenum">
              <a:rPr lang="en-US">
                <a:solidFill>
                  <a:prstClr val="black"/>
                </a:solidFill>
                <a:latin typeface="Calibri" panose="020F0502020204030204"/>
              </a:rPr>
              <a:pPr defTabSz="96661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531346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868FF3-4F82-4D0F-A9DD-4CFB4C9DC9FF}" type="slidenum">
              <a:rPr lang="en-US" smtClean="0"/>
              <a:t>8</a:t>
            </a:fld>
            <a:endParaRPr lang="en-US"/>
          </a:p>
        </p:txBody>
      </p:sp>
    </p:spTree>
    <p:extLst>
      <p:ext uri="{BB962C8B-B14F-4D97-AF65-F5344CB8AC3E}">
        <p14:creationId xmlns:p14="http://schemas.microsoft.com/office/powerpoint/2010/main" val="390717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4BA2F-F86F-6674-87DC-B07CC2A5C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9F780-3FD8-629E-AA03-7280DD22B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0ED5B-4EF1-B42C-9FC3-39865664B8FA}"/>
              </a:ext>
            </a:extLst>
          </p:cNvPr>
          <p:cNvSpPr>
            <a:spLocks noGrp="1"/>
          </p:cNvSpPr>
          <p:nvPr>
            <p:ph type="body" idx="1"/>
          </p:nvPr>
        </p:nvSpPr>
        <p:spPr/>
        <p:txBody>
          <a:bodyPr/>
          <a:lstStyle/>
          <a:p>
            <a:r>
              <a:rPr lang="en-US" sz="2300"/>
              <a:t>To answer these questions, we want to share relevant knowledge and tools</a:t>
            </a:r>
          </a:p>
          <a:p>
            <a:endParaRPr lang="en-US"/>
          </a:p>
        </p:txBody>
      </p:sp>
      <p:sp>
        <p:nvSpPr>
          <p:cNvPr id="4" name="Slide Number Placeholder 3">
            <a:extLst>
              <a:ext uri="{FF2B5EF4-FFF2-40B4-BE49-F238E27FC236}">
                <a16:creationId xmlns:a16="http://schemas.microsoft.com/office/drawing/2014/main" id="{CD05F417-41A6-948B-0855-D01A6526758B}"/>
              </a:ext>
            </a:extLst>
          </p:cNvPr>
          <p:cNvSpPr>
            <a:spLocks noGrp="1"/>
          </p:cNvSpPr>
          <p:nvPr>
            <p:ph type="sldNum" sz="quarter" idx="5"/>
          </p:nvPr>
        </p:nvSpPr>
        <p:spPr/>
        <p:txBody>
          <a:bodyPr/>
          <a:lstStyle/>
          <a:p>
            <a:fld id="{80868FF3-4F82-4D0F-A9DD-4CFB4C9DC9FF}" type="slidenum">
              <a:rPr lang="en-US" smtClean="0"/>
              <a:t>9</a:t>
            </a:fld>
            <a:endParaRPr lang="en-US"/>
          </a:p>
        </p:txBody>
      </p:sp>
    </p:spTree>
    <p:extLst>
      <p:ext uri="{BB962C8B-B14F-4D97-AF65-F5344CB8AC3E}">
        <p14:creationId xmlns:p14="http://schemas.microsoft.com/office/powerpoint/2010/main" val="357954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6C37-2168-0AA1-F7EF-F9DB779BB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FC5A9-0293-8F43-989F-E9B91C3E7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53593-5B53-8346-5B3C-EDC49807B60D}"/>
              </a:ext>
            </a:extLst>
          </p:cNvPr>
          <p:cNvSpPr>
            <a:spLocks noGrp="1"/>
          </p:cNvSpPr>
          <p:nvPr>
            <p:ph type="body" idx="1"/>
          </p:nvPr>
        </p:nvSpPr>
        <p:spPr/>
        <p:txBody>
          <a:bodyPr/>
          <a:lstStyle/>
          <a:p>
            <a:r>
              <a:rPr lang="en-US" sz="2300"/>
              <a:t>To answer these questions, we want to share relevant knowledge and tools</a:t>
            </a:r>
          </a:p>
          <a:p>
            <a:endParaRPr lang="en-US"/>
          </a:p>
        </p:txBody>
      </p:sp>
      <p:sp>
        <p:nvSpPr>
          <p:cNvPr id="4" name="Slide Number Placeholder 3">
            <a:extLst>
              <a:ext uri="{FF2B5EF4-FFF2-40B4-BE49-F238E27FC236}">
                <a16:creationId xmlns:a16="http://schemas.microsoft.com/office/drawing/2014/main" id="{1EA29514-F05D-DB10-0510-CAC10A598F04}"/>
              </a:ext>
            </a:extLst>
          </p:cNvPr>
          <p:cNvSpPr>
            <a:spLocks noGrp="1"/>
          </p:cNvSpPr>
          <p:nvPr>
            <p:ph type="sldNum" sz="quarter" idx="5"/>
          </p:nvPr>
        </p:nvSpPr>
        <p:spPr/>
        <p:txBody>
          <a:bodyPr/>
          <a:lstStyle/>
          <a:p>
            <a:fld id="{80868FF3-4F82-4D0F-A9DD-4CFB4C9DC9FF}" type="slidenum">
              <a:rPr lang="en-US" smtClean="0"/>
              <a:t>10</a:t>
            </a:fld>
            <a:endParaRPr lang="en-US"/>
          </a:p>
        </p:txBody>
      </p:sp>
    </p:spTree>
    <p:extLst>
      <p:ext uri="{BB962C8B-B14F-4D97-AF65-F5344CB8AC3E}">
        <p14:creationId xmlns:p14="http://schemas.microsoft.com/office/powerpoint/2010/main" val="425808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7C5A2-D411-35FB-2CFF-378599863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B4F97-13CC-F2D3-6881-E6E6A23CE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50E67-DC6C-C6B6-FB7B-6DD89EFB4B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E23C92-C70F-908B-4621-C12AD47738BB}"/>
              </a:ext>
            </a:extLst>
          </p:cNvPr>
          <p:cNvSpPr>
            <a:spLocks noGrp="1"/>
          </p:cNvSpPr>
          <p:nvPr>
            <p:ph type="sldNum" sz="quarter" idx="5"/>
          </p:nvPr>
        </p:nvSpPr>
        <p:spPr/>
        <p:txBody>
          <a:bodyPr/>
          <a:lstStyle/>
          <a:p>
            <a:fld id="{80868FF3-4F82-4D0F-A9DD-4CFB4C9DC9FF}" type="slidenum">
              <a:rPr lang="en-US" smtClean="0"/>
              <a:t>11</a:t>
            </a:fld>
            <a:endParaRPr lang="en-US"/>
          </a:p>
        </p:txBody>
      </p:sp>
    </p:spTree>
    <p:extLst>
      <p:ext uri="{BB962C8B-B14F-4D97-AF65-F5344CB8AC3E}">
        <p14:creationId xmlns:p14="http://schemas.microsoft.com/office/powerpoint/2010/main" val="2655056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523F-B0BC-6BC3-0639-29BB585AE4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A2E612-A813-B934-9A5C-E33D11AD0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DDB05-DF59-CBE5-A82F-FD4E3BFC40CB}"/>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5" name="Footer Placeholder 4">
            <a:extLst>
              <a:ext uri="{FF2B5EF4-FFF2-40B4-BE49-F238E27FC236}">
                <a16:creationId xmlns:a16="http://schemas.microsoft.com/office/drawing/2014/main" id="{52B839B5-463C-4F29-9ACF-959440634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CD176-095C-37F3-822D-FECFD481791B}"/>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29313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13A2-A07B-4268-84D7-D4D89F2196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00C90-7A2B-0728-B2EB-7EACB90B1D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72091-C3ED-D577-36FA-7AAA1D2DE311}"/>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5" name="Footer Placeholder 4">
            <a:extLst>
              <a:ext uri="{FF2B5EF4-FFF2-40B4-BE49-F238E27FC236}">
                <a16:creationId xmlns:a16="http://schemas.microsoft.com/office/drawing/2014/main" id="{E303E418-30F9-53FE-2078-B37D14574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1E144-6520-1A4C-FCB0-45A97B4A00D3}"/>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196249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153F30-DE13-9DE4-EFEF-A777A0F81B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00BC50-A9A1-8413-2528-7EC56F9852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CFC52-8EA1-527B-0D47-667997C07479}"/>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5" name="Footer Placeholder 4">
            <a:extLst>
              <a:ext uri="{FF2B5EF4-FFF2-40B4-BE49-F238E27FC236}">
                <a16:creationId xmlns:a16="http://schemas.microsoft.com/office/drawing/2014/main" id="{4AD68A79-CC4C-630F-FAE0-EB266C66D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941A3-D2A4-4089-DC4E-BF4BB29B574D}"/>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80587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0249-CC75-E939-7DA1-A56FE9B429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699FE-158B-47FE-D944-622FD80C63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A7FEB-421B-2179-0BE7-C926757201FF}"/>
              </a:ext>
            </a:extLst>
          </p:cNvPr>
          <p:cNvSpPr>
            <a:spLocks noGrp="1"/>
          </p:cNvSpPr>
          <p:nvPr>
            <p:ph type="dt" sz="half" idx="10"/>
          </p:nvPr>
        </p:nvSpPr>
        <p:spPr/>
        <p:txBody>
          <a:bodyPr/>
          <a:lstStyle/>
          <a:p>
            <a:fld id="{FA916E48-3FF5-4FC1-BA34-FAC5415C7265}" type="datetimeFigureOut">
              <a:rPr lang="en-US" smtClean="0"/>
              <a:t>2/8/25</a:t>
            </a:fld>
            <a:endParaRPr lang="en-US"/>
          </a:p>
        </p:txBody>
      </p:sp>
      <p:sp>
        <p:nvSpPr>
          <p:cNvPr id="5" name="Footer Placeholder 4">
            <a:extLst>
              <a:ext uri="{FF2B5EF4-FFF2-40B4-BE49-F238E27FC236}">
                <a16:creationId xmlns:a16="http://schemas.microsoft.com/office/drawing/2014/main" id="{BC94F4D2-CBB5-10BB-5362-853492DF9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75D53-3F87-FF1E-7148-838C87291D13}"/>
              </a:ext>
            </a:extLst>
          </p:cNvPr>
          <p:cNvSpPr>
            <a:spLocks noGrp="1"/>
          </p:cNvSpPr>
          <p:nvPr>
            <p:ph type="sldNum" sz="quarter" idx="12"/>
          </p:nvPr>
        </p:nvSpPr>
        <p:spPr/>
        <p:txBody>
          <a:bodyPr/>
          <a:lstStyle/>
          <a:p>
            <a:fld id="{55A504A2-B2E5-4F9A-8705-9579C15AE385}" type="slidenum">
              <a:rPr lang="en-US" smtClean="0"/>
              <a:t>‹#›</a:t>
            </a:fld>
            <a:endParaRPr lang="en-US"/>
          </a:p>
        </p:txBody>
      </p:sp>
    </p:spTree>
    <p:extLst>
      <p:ext uri="{BB962C8B-B14F-4D97-AF65-F5344CB8AC3E}">
        <p14:creationId xmlns:p14="http://schemas.microsoft.com/office/powerpoint/2010/main" val="329351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32DD-09B8-4EAC-8D18-9146C71CF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DD4D7C-1606-4112-843E-6958897DD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2F844-3152-4AA3-8725-28A605B9EF13}"/>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5" name="Footer Placeholder 4">
            <a:extLst>
              <a:ext uri="{FF2B5EF4-FFF2-40B4-BE49-F238E27FC236}">
                <a16:creationId xmlns:a16="http://schemas.microsoft.com/office/drawing/2014/main" id="{4C9EEC7A-3CD7-426B-BC26-C11A2B508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F54DA-07AC-4A94-AF60-2B5CF57CD03C}"/>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209319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4F582-82F4-434A-820D-7229E6D1E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4583A7-24B9-4465-81B9-76AAEA4168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4D45F-BE5A-4EBC-B84D-E58C2DA986F8}"/>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5" name="Footer Placeholder 4">
            <a:extLst>
              <a:ext uri="{FF2B5EF4-FFF2-40B4-BE49-F238E27FC236}">
                <a16:creationId xmlns:a16="http://schemas.microsoft.com/office/drawing/2014/main" id="{D87751DC-49FB-463C-9018-BBDA92EA1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5BAFA-D50C-4A8E-BDAD-56D3C851A070}"/>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2969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09A3-439D-4985-8DA1-4ADCCC6002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1E5E7-8EB7-4C59-9073-1A31017AB9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162641-2490-4E49-AED3-7E069E123379}"/>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5" name="Footer Placeholder 4">
            <a:extLst>
              <a:ext uri="{FF2B5EF4-FFF2-40B4-BE49-F238E27FC236}">
                <a16:creationId xmlns:a16="http://schemas.microsoft.com/office/drawing/2014/main" id="{549CD904-994C-4310-9B81-F27424000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3655A-DBBE-4FD5-8006-6879EE0C4BF6}"/>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138995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DAEF-62B1-4435-A441-DDB2EAFF4D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EDF8F-552E-42B6-B9BF-31CC9A3F8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89BB0A-2D22-4673-A2B5-3D44A21788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95BF78-3DD7-42D9-8C54-C7C002F9EB20}"/>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6" name="Footer Placeholder 5">
            <a:extLst>
              <a:ext uri="{FF2B5EF4-FFF2-40B4-BE49-F238E27FC236}">
                <a16:creationId xmlns:a16="http://schemas.microsoft.com/office/drawing/2014/main" id="{764DE10F-68FC-4DBD-A416-A01A8160F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D91F0-7E5D-4FE8-A0DF-F9C37D320808}"/>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28708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E97A-5953-4E86-A5A1-A8632D55A5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44FFB-91C7-40B4-BFFC-BE1CD69336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62FCE7-E16C-4153-A355-F7FE8BCDEF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64B485-0D90-4529-9A5E-3C94DF5A0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3CFE5C-1114-4E6E-97B1-6C19D7DB17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102865-FF3B-4F2A-8437-5E3C80824C7D}"/>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8" name="Footer Placeholder 7">
            <a:extLst>
              <a:ext uri="{FF2B5EF4-FFF2-40B4-BE49-F238E27FC236}">
                <a16:creationId xmlns:a16="http://schemas.microsoft.com/office/drawing/2014/main" id="{D3641870-00A7-42D9-A555-4A050F15FF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296C9A-75FB-4C6B-934F-9760AA2E474C}"/>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12468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45F9-59D4-44B7-9C79-AB4222DC81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BC3D8-D810-4E91-86E5-26CCDB8D2C88}"/>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4" name="Footer Placeholder 3">
            <a:extLst>
              <a:ext uri="{FF2B5EF4-FFF2-40B4-BE49-F238E27FC236}">
                <a16:creationId xmlns:a16="http://schemas.microsoft.com/office/drawing/2014/main" id="{15920C95-7A8C-4FDD-BF36-443535A9DC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AF02FE-1DC9-4ABA-85CD-075CE473DFB0}"/>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45477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B0EC73-A2B3-491D-A998-BEE18E521106}"/>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3" name="Footer Placeholder 2">
            <a:extLst>
              <a:ext uri="{FF2B5EF4-FFF2-40B4-BE49-F238E27FC236}">
                <a16:creationId xmlns:a16="http://schemas.microsoft.com/office/drawing/2014/main" id="{ABE6BFF4-A0E2-4AFD-84A8-7B3A81BC99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E4F06C-614B-434C-BFCE-6BF746026680}"/>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35893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E15D-31C3-7875-C71E-040554FDD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0E538-FB02-ABE3-C16A-10A956FAB3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33083-9539-00CD-4861-4981BF28A93D}"/>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5" name="Footer Placeholder 4">
            <a:extLst>
              <a:ext uri="{FF2B5EF4-FFF2-40B4-BE49-F238E27FC236}">
                <a16:creationId xmlns:a16="http://schemas.microsoft.com/office/drawing/2014/main" id="{92DC621C-8561-3D19-B3FD-D89B4FC37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826B3-FA58-D84F-2AF4-1E3F06E98C3D}"/>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221253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AFD60-EF72-41E9-96EF-9DF4DD0AA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1DF9FB-F85B-4637-B0AF-6B16D0FC05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51E713-296C-4139-916C-C02AE2A7B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CEE74-BCC9-4536-9D9E-F18A551443CA}"/>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6" name="Footer Placeholder 5">
            <a:extLst>
              <a:ext uri="{FF2B5EF4-FFF2-40B4-BE49-F238E27FC236}">
                <a16:creationId xmlns:a16="http://schemas.microsoft.com/office/drawing/2014/main" id="{A6348222-D5FD-451F-B7C7-91407F50A3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3FE68-243C-4744-A7A3-35058DFC40FC}"/>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74099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E24F-0B2F-470C-BAC3-C8C691CEFD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C8C5F-14B5-49DC-BAB4-A2B8D83FAA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25B61B-F8F8-4B5B-AB79-A64683543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44ACE-A0E7-4AD4-A23F-150B30EE371C}"/>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6" name="Footer Placeholder 5">
            <a:extLst>
              <a:ext uri="{FF2B5EF4-FFF2-40B4-BE49-F238E27FC236}">
                <a16:creationId xmlns:a16="http://schemas.microsoft.com/office/drawing/2014/main" id="{F5681AA5-7ED1-4764-B676-CF428B796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23725-F167-405B-895B-8767696D7FA3}"/>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8582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F769-313D-43F7-8815-A0571593F6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3707EE-B391-4C47-AB50-58A92B682F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1BD2-F593-4FD4-82E3-41ED932618B8}"/>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5" name="Footer Placeholder 4">
            <a:extLst>
              <a:ext uri="{FF2B5EF4-FFF2-40B4-BE49-F238E27FC236}">
                <a16:creationId xmlns:a16="http://schemas.microsoft.com/office/drawing/2014/main" id="{39222D6E-5520-4F75-AACE-44D58074B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70722-92DA-4D18-BEEE-A845FC6FD670}"/>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358869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18062-2CCD-4107-8EEE-BC70E8323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06C5E2-91B7-4DC3-806B-6C9B2548CC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DA4F2-58AB-4365-8DA3-BDB76EA356FE}"/>
              </a:ext>
            </a:extLst>
          </p:cNvPr>
          <p:cNvSpPr>
            <a:spLocks noGrp="1"/>
          </p:cNvSpPr>
          <p:nvPr>
            <p:ph type="dt" sz="half" idx="10"/>
          </p:nvPr>
        </p:nvSpPr>
        <p:spPr/>
        <p:txBody>
          <a:bodyPr/>
          <a:lstStyle/>
          <a:p>
            <a:fld id="{97CE5FFB-A755-4C52-B0A4-CA51CB50892B}" type="datetimeFigureOut">
              <a:rPr lang="en-US" smtClean="0"/>
              <a:t>2/8/25</a:t>
            </a:fld>
            <a:endParaRPr lang="en-US"/>
          </a:p>
        </p:txBody>
      </p:sp>
      <p:sp>
        <p:nvSpPr>
          <p:cNvPr id="5" name="Footer Placeholder 4">
            <a:extLst>
              <a:ext uri="{FF2B5EF4-FFF2-40B4-BE49-F238E27FC236}">
                <a16:creationId xmlns:a16="http://schemas.microsoft.com/office/drawing/2014/main" id="{50237B87-B3F5-44E4-8493-BE822FD32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3D03C-1D5E-449E-893C-BC2C667E913C}"/>
              </a:ext>
            </a:extLst>
          </p:cNvPr>
          <p:cNvSpPr>
            <a:spLocks noGrp="1"/>
          </p:cNvSpPr>
          <p:nvPr>
            <p:ph type="sldNum" sz="quarter" idx="12"/>
          </p:nvPr>
        </p:nvSpPr>
        <p:spPr/>
        <p:txBody>
          <a:bodyPr/>
          <a:lstStyle/>
          <a:p>
            <a:fld id="{5C3D9115-D9A9-4813-9513-7215B04CC383}" type="slidenum">
              <a:rPr lang="en-US" smtClean="0"/>
              <a:t>‹#›</a:t>
            </a:fld>
            <a:endParaRPr lang="en-US"/>
          </a:p>
        </p:txBody>
      </p:sp>
    </p:spTree>
    <p:extLst>
      <p:ext uri="{BB962C8B-B14F-4D97-AF65-F5344CB8AC3E}">
        <p14:creationId xmlns:p14="http://schemas.microsoft.com/office/powerpoint/2010/main" val="232475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9B30-9AEC-37B0-4DB7-1164A7D5A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7139C8-EC0B-1758-5A56-EA9E6F1536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D3FEF6-68B7-A207-32E0-43D67D3F771E}"/>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5" name="Footer Placeholder 4">
            <a:extLst>
              <a:ext uri="{FF2B5EF4-FFF2-40B4-BE49-F238E27FC236}">
                <a16:creationId xmlns:a16="http://schemas.microsoft.com/office/drawing/2014/main" id="{9C056909-293C-2DE1-304D-136BA2443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56BBB-DE6B-A30C-519F-8F489F820C0D}"/>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17652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980A3-5E4F-0884-8BF7-1B720A448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C5F34-28C6-D62B-9BB7-1166BBB1B8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7A0C4E-E468-7AFA-C3FE-34F6771E6C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279512-8E9F-3202-F6D5-3558C10214F3}"/>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6" name="Footer Placeholder 5">
            <a:extLst>
              <a:ext uri="{FF2B5EF4-FFF2-40B4-BE49-F238E27FC236}">
                <a16:creationId xmlns:a16="http://schemas.microsoft.com/office/drawing/2014/main" id="{5B0C982B-3E67-49C3-E312-D6514E0D4D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C5B86-0443-B4B3-686E-175DB8131704}"/>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285165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F2A33-B3B7-EE6B-7921-BD506FE51C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2F440-9670-773C-3558-AD8DCE94E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21B94-F9C7-ADCD-608F-A92F33A54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942F5D-92E0-F5A0-0C63-CD4F2C3019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D54EF-800C-8CBE-2728-0CB23589EB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5654F9-2811-7A1D-A38B-25888DC1A95B}"/>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8" name="Footer Placeholder 7">
            <a:extLst>
              <a:ext uri="{FF2B5EF4-FFF2-40B4-BE49-F238E27FC236}">
                <a16:creationId xmlns:a16="http://schemas.microsoft.com/office/drawing/2014/main" id="{5BF6382D-5EC1-DEF5-189F-0A1B832D73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093C2-F88E-2880-10E9-F273FE20D258}"/>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319114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C2EF-B24E-5A7D-42D0-AE7F8B7B01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86A65B-3EFE-9DED-D064-8C9A48B4DC77}"/>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4" name="Footer Placeholder 3">
            <a:extLst>
              <a:ext uri="{FF2B5EF4-FFF2-40B4-BE49-F238E27FC236}">
                <a16:creationId xmlns:a16="http://schemas.microsoft.com/office/drawing/2014/main" id="{C2A4584A-5AF6-B0EF-86E5-0F4364109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48DAD3-27E8-F6CA-A757-082319A64B28}"/>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177326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DFF4B6-44A6-FF24-80FC-7E4F8AE957D2}"/>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3" name="Footer Placeholder 2">
            <a:extLst>
              <a:ext uri="{FF2B5EF4-FFF2-40B4-BE49-F238E27FC236}">
                <a16:creationId xmlns:a16="http://schemas.microsoft.com/office/drawing/2014/main" id="{60D0C5AE-1C60-CAA3-8628-3D5D869F7E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9DB327-A70C-F4F3-477B-997F6A4929E6}"/>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250481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02531-4910-25F1-2202-6DBDAA9ABB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90942F-766D-2305-C169-952601BB7F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ED6A6B-94A7-EB35-9181-DE1BCE82D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40977-2EA1-8695-A875-2652F965035A}"/>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6" name="Footer Placeholder 5">
            <a:extLst>
              <a:ext uri="{FF2B5EF4-FFF2-40B4-BE49-F238E27FC236}">
                <a16:creationId xmlns:a16="http://schemas.microsoft.com/office/drawing/2014/main" id="{EB2AA46D-87FC-0DAB-08F4-4CA840AE7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C08C0-6ED8-B408-4448-69538412CF1F}"/>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265942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BB81-0A29-60F4-92A3-D3CF39495D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E8960-370C-4D8A-0011-57BC74245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5B87D8-AF45-3463-3C37-17E3E9374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AB614D-EC01-5FA2-62AC-0363E5C7AD6B}"/>
              </a:ext>
            </a:extLst>
          </p:cNvPr>
          <p:cNvSpPr>
            <a:spLocks noGrp="1"/>
          </p:cNvSpPr>
          <p:nvPr>
            <p:ph type="dt" sz="half" idx="10"/>
          </p:nvPr>
        </p:nvSpPr>
        <p:spPr/>
        <p:txBody>
          <a:bodyPr/>
          <a:lstStyle/>
          <a:p>
            <a:fld id="{06D13C19-98AB-436F-A0A8-6E7198079298}" type="datetimeFigureOut">
              <a:rPr lang="en-US" smtClean="0"/>
              <a:t>2/8/25</a:t>
            </a:fld>
            <a:endParaRPr lang="en-US"/>
          </a:p>
        </p:txBody>
      </p:sp>
      <p:sp>
        <p:nvSpPr>
          <p:cNvPr id="6" name="Footer Placeholder 5">
            <a:extLst>
              <a:ext uri="{FF2B5EF4-FFF2-40B4-BE49-F238E27FC236}">
                <a16:creationId xmlns:a16="http://schemas.microsoft.com/office/drawing/2014/main" id="{F4DDF1D7-852C-2CBF-B065-6A91EF9C7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3DAE3-6AC9-6965-275A-392F85FF192A}"/>
              </a:ext>
            </a:extLst>
          </p:cNvPr>
          <p:cNvSpPr>
            <a:spLocks noGrp="1"/>
          </p:cNvSpPr>
          <p:nvPr>
            <p:ph type="sldNum" sz="quarter" idx="12"/>
          </p:nvPr>
        </p:nvSpPr>
        <p:spPr/>
        <p:txBody>
          <a:bodyPr/>
          <a:lstStyle/>
          <a:p>
            <a:fld id="{A2F0E033-3990-4C53-A59D-8FD8435507F0}" type="slidenum">
              <a:rPr lang="en-US" smtClean="0"/>
              <a:t>‹#›</a:t>
            </a:fld>
            <a:endParaRPr lang="en-US"/>
          </a:p>
        </p:txBody>
      </p:sp>
    </p:spTree>
    <p:extLst>
      <p:ext uri="{BB962C8B-B14F-4D97-AF65-F5344CB8AC3E}">
        <p14:creationId xmlns:p14="http://schemas.microsoft.com/office/powerpoint/2010/main" val="412394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E81FDA-4037-747A-9A13-1089D83CE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AC29E2-1F76-85D7-8A60-B0A63C21A3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449DE-6219-100E-86F9-DAF9011E3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D13C19-98AB-436F-A0A8-6E7198079298}" type="datetimeFigureOut">
              <a:rPr lang="en-US" smtClean="0"/>
              <a:t>2/8/25</a:t>
            </a:fld>
            <a:endParaRPr lang="en-US"/>
          </a:p>
        </p:txBody>
      </p:sp>
      <p:sp>
        <p:nvSpPr>
          <p:cNvPr id="5" name="Footer Placeholder 4">
            <a:extLst>
              <a:ext uri="{FF2B5EF4-FFF2-40B4-BE49-F238E27FC236}">
                <a16:creationId xmlns:a16="http://schemas.microsoft.com/office/drawing/2014/main" id="{46D783FC-A77E-591E-C348-CADE44F4C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2C142A-8298-9C3A-56D6-ED5031489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F0E033-3990-4C53-A59D-8FD8435507F0}" type="slidenum">
              <a:rPr lang="en-US" smtClean="0"/>
              <a:t>‹#›</a:t>
            </a:fld>
            <a:endParaRPr lang="en-US"/>
          </a:p>
        </p:txBody>
      </p:sp>
    </p:spTree>
    <p:extLst>
      <p:ext uri="{BB962C8B-B14F-4D97-AF65-F5344CB8AC3E}">
        <p14:creationId xmlns:p14="http://schemas.microsoft.com/office/powerpoint/2010/main" val="3284010337"/>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402B32-0442-4BFA-75CA-B85691AD5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8C2BF-C849-12DF-356B-A2C2E930E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DC609-8496-F2D1-5E92-1BFA5A8DB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16E48-3FF5-4FC1-BA34-FAC5415C7265}" type="datetimeFigureOut">
              <a:rPr lang="en-US" smtClean="0"/>
              <a:t>2/8/25</a:t>
            </a:fld>
            <a:endParaRPr lang="en-US"/>
          </a:p>
        </p:txBody>
      </p:sp>
      <p:sp>
        <p:nvSpPr>
          <p:cNvPr id="5" name="Footer Placeholder 4">
            <a:extLst>
              <a:ext uri="{FF2B5EF4-FFF2-40B4-BE49-F238E27FC236}">
                <a16:creationId xmlns:a16="http://schemas.microsoft.com/office/drawing/2014/main" id="{2385C0AB-A976-BCD2-7147-8A03F06F8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297E88-A696-90CC-BA8E-E92F6E8A21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504A2-B2E5-4F9A-8705-9579C15AE385}" type="slidenum">
              <a:rPr lang="en-US" smtClean="0"/>
              <a:t>‹#›</a:t>
            </a:fld>
            <a:endParaRPr lang="en-US"/>
          </a:p>
        </p:txBody>
      </p:sp>
    </p:spTree>
    <p:extLst>
      <p:ext uri="{BB962C8B-B14F-4D97-AF65-F5344CB8AC3E}">
        <p14:creationId xmlns:p14="http://schemas.microsoft.com/office/powerpoint/2010/main" val="2558513237"/>
      </p:ext>
    </p:extLst>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3DFEE8-6BBD-4EFE-8966-FF6A95298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95E61-C888-49BC-BFBE-4C011463A5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114C1-7CA8-4A29-A3C5-D7E7F2140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E5FFB-A755-4C52-B0A4-CA51CB50892B}" type="datetimeFigureOut">
              <a:rPr lang="en-US" smtClean="0"/>
              <a:t>2/8/25</a:t>
            </a:fld>
            <a:endParaRPr lang="en-US"/>
          </a:p>
        </p:txBody>
      </p:sp>
      <p:sp>
        <p:nvSpPr>
          <p:cNvPr id="5" name="Footer Placeholder 4">
            <a:extLst>
              <a:ext uri="{FF2B5EF4-FFF2-40B4-BE49-F238E27FC236}">
                <a16:creationId xmlns:a16="http://schemas.microsoft.com/office/drawing/2014/main" id="{22BF3D17-DCFB-48DA-BC26-CD4606874E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FFBE45-DA4E-4E9B-AB9B-0F0EC2257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D9115-D9A9-4813-9513-7215B04CC383}" type="slidenum">
              <a:rPr lang="en-US" smtClean="0"/>
              <a:t>‹#›</a:t>
            </a:fld>
            <a:endParaRPr lang="en-US"/>
          </a:p>
        </p:txBody>
      </p:sp>
    </p:spTree>
    <p:extLst>
      <p:ext uri="{BB962C8B-B14F-4D97-AF65-F5344CB8AC3E}">
        <p14:creationId xmlns:p14="http://schemas.microsoft.com/office/powerpoint/2010/main" val="16816016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soundscapingsource.com/cultural-humility-vs-cultural-competence/"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25C_CD6B1356.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video" Target="https://www.youtube.com/embed/KK9HLOB2-Hk?feature=oembed"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rrapp.hks.harvard.edu/organizational-practices-that-promote-racial-equity-through-positive-and-intentional-interaction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www.resourceumc.org/en/content/solidarity-with-the-sojourner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964AC7-ED21-4745-8F7F-4F6235E1BA8D}"/>
              </a:ext>
            </a:extLst>
          </p:cNvPr>
          <p:cNvSpPr>
            <a:spLocks noGrp="1"/>
          </p:cNvSpPr>
          <p:nvPr>
            <p:ph idx="1"/>
          </p:nvPr>
        </p:nvSpPr>
        <p:spPr>
          <a:xfrm>
            <a:off x="838200" y="3730170"/>
            <a:ext cx="10515600" cy="2032001"/>
          </a:xfrm>
        </p:spPr>
        <p:txBody>
          <a:bodyPr/>
          <a:lstStyle/>
          <a:p>
            <a:pPr marL="0" indent="0" algn="ctr">
              <a:buNone/>
            </a:pPr>
            <a:r>
              <a:rPr lang="en-US" dirty="0"/>
              <a:t>Welcome! Thank you for being here this morning! </a:t>
            </a:r>
          </a:p>
          <a:p>
            <a:pPr marL="0" indent="0" algn="ctr">
              <a:buNone/>
            </a:pPr>
            <a:r>
              <a:rPr lang="en-US" b="1" dirty="0"/>
              <a:t>Bridging the Cultural Divide </a:t>
            </a:r>
            <a:r>
              <a:rPr lang="en-US" dirty="0"/>
              <a:t>will start at 9:00 AM.</a:t>
            </a:r>
          </a:p>
          <a:p>
            <a:pPr marL="0" indent="0" algn="ctr">
              <a:buNone/>
            </a:pPr>
            <a:endParaRPr lang="en-US" dirty="0"/>
          </a:p>
          <a:p>
            <a:pPr marL="0" indent="0" algn="ctr">
              <a:buNone/>
            </a:pPr>
            <a:r>
              <a:rPr lang="en-US" dirty="0"/>
              <a:t>Please make sure you are on mute when we start. </a:t>
            </a:r>
          </a:p>
        </p:txBody>
      </p:sp>
      <p:pic>
        <p:nvPicPr>
          <p:cNvPr id="6" name="Picture 5" descr="A group of people with their arms raised&#10;&#10;AI-generated content may be incorrect.">
            <a:extLst>
              <a:ext uri="{FF2B5EF4-FFF2-40B4-BE49-F238E27FC236}">
                <a16:creationId xmlns:a16="http://schemas.microsoft.com/office/drawing/2014/main" id="{1211F61A-811E-5824-EDA0-D539580E8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623" cy="2772229"/>
          </a:xfrm>
          <a:prstGeom prst="rect">
            <a:avLst/>
          </a:prstGeom>
        </p:spPr>
      </p:pic>
    </p:spTree>
    <p:extLst>
      <p:ext uri="{BB962C8B-B14F-4D97-AF65-F5344CB8AC3E}">
        <p14:creationId xmlns:p14="http://schemas.microsoft.com/office/powerpoint/2010/main" val="381081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DDA54E-9CE4-9B62-5139-937B07EC5E42}"/>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2AFD8-AEF5-2F59-192E-208628C4861A}"/>
              </a:ext>
            </a:extLst>
          </p:cNvPr>
          <p:cNvSpPr>
            <a:spLocks noGrp="1"/>
          </p:cNvSpPr>
          <p:nvPr>
            <p:ph type="title"/>
          </p:nvPr>
        </p:nvSpPr>
        <p:spPr>
          <a:xfrm>
            <a:off x="477981" y="897671"/>
            <a:ext cx="4023360" cy="1377288"/>
          </a:xfrm>
        </p:spPr>
        <p:txBody>
          <a:bodyPr vert="horz" lIns="91440" tIns="45720" rIns="91440" bIns="45720" rtlCol="0" anchor="b">
            <a:normAutofit fontScale="90000"/>
          </a:bodyPr>
          <a:lstStyle/>
          <a:p>
            <a:pPr algn="ctr"/>
            <a:r>
              <a:rPr lang="en-US" sz="4800" dirty="0"/>
              <a:t>What's not in the numbers</a:t>
            </a:r>
            <a:endParaRPr lang="en-US" dirty="0"/>
          </a:p>
        </p:txBody>
      </p:sp>
      <p:sp>
        <p:nvSpPr>
          <p:cNvPr id="43"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6" name="Content Placeholder 35" descr="A collage of people in a church&#10;&#10;AI-generated content may be incorrect.">
            <a:extLst>
              <a:ext uri="{FF2B5EF4-FFF2-40B4-BE49-F238E27FC236}">
                <a16:creationId xmlns:a16="http://schemas.microsoft.com/office/drawing/2014/main" id="{429BB610-CAB4-76D8-4F18-842822066692}"/>
              </a:ext>
            </a:extLst>
          </p:cNvPr>
          <p:cNvPicPr>
            <a:picLocks noGrp="1" noChangeAspect="1"/>
          </p:cNvPicPr>
          <p:nvPr>
            <p:ph idx="1"/>
          </p:nvPr>
        </p:nvPicPr>
        <p:blipFill>
          <a:blip r:embed="rId3"/>
          <a:srcRect t="6356" r="1" b="1"/>
          <a:stretch/>
        </p:blipFill>
        <p:spPr>
          <a:xfrm>
            <a:off x="4868487" y="10"/>
            <a:ext cx="7323513" cy="6857990"/>
          </a:xfrm>
          <a:prstGeom prst="rect">
            <a:avLst/>
          </a:prstGeom>
        </p:spPr>
      </p:pic>
      <p:sp>
        <p:nvSpPr>
          <p:cNvPr id="37" name="TextBox 36">
            <a:extLst>
              <a:ext uri="{FF2B5EF4-FFF2-40B4-BE49-F238E27FC236}">
                <a16:creationId xmlns:a16="http://schemas.microsoft.com/office/drawing/2014/main" id="{9CFD11CB-16D3-5EA5-FACB-A1E66B4A54C3}"/>
              </a:ext>
            </a:extLst>
          </p:cNvPr>
          <p:cNvSpPr txBox="1"/>
          <p:nvPr/>
        </p:nvSpPr>
        <p:spPr>
          <a:xfrm>
            <a:off x="254000" y="3418416"/>
            <a:ext cx="44344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Languages: </a:t>
            </a:r>
            <a:br>
              <a:rPr lang="en-US" sz="2400" dirty="0"/>
            </a:br>
            <a:r>
              <a:rPr lang="en-US" sz="2400" dirty="0">
                <a:ea typeface="+mn-lt"/>
                <a:cs typeface="+mn-lt"/>
              </a:rPr>
              <a:t>English, Fijian, Hawaiian, Japanese, Korean, Mandarin, Spanish, Swahili, Tagalog, Tongan, Vietnamese</a:t>
            </a:r>
            <a:endParaRPr lang="en-US" sz="2400" dirty="0"/>
          </a:p>
        </p:txBody>
      </p:sp>
    </p:spTree>
    <p:extLst>
      <p:ext uri="{BB962C8B-B14F-4D97-AF65-F5344CB8AC3E}">
        <p14:creationId xmlns:p14="http://schemas.microsoft.com/office/powerpoint/2010/main" val="81979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2B4795-59D3-D582-A609-47A9756DF26B}"/>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1CE6723-0D5C-1932-2A4C-28DEF71C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FB9C9-3DCF-2FAF-52DB-34EF0B389521}"/>
              </a:ext>
            </a:extLst>
          </p:cNvPr>
          <p:cNvSpPr>
            <a:spLocks noGrp="1"/>
          </p:cNvSpPr>
          <p:nvPr>
            <p:ph type="title"/>
          </p:nvPr>
        </p:nvSpPr>
        <p:spPr>
          <a:xfrm>
            <a:off x="838199" y="3269488"/>
            <a:ext cx="11070770" cy="1211434"/>
          </a:xfrm>
        </p:spPr>
        <p:txBody>
          <a:bodyPr vert="horz" lIns="91440" tIns="45720" rIns="91440" bIns="45720" rtlCol="0" anchor="b">
            <a:normAutofit/>
          </a:bodyPr>
          <a:lstStyle/>
          <a:p>
            <a:r>
              <a:rPr lang="en-US" sz="6600" kern="1200" dirty="0">
                <a:solidFill>
                  <a:schemeClr val="tx1"/>
                </a:solidFill>
                <a:latin typeface="+mj-lt"/>
                <a:ea typeface="+mj-ea"/>
                <a:cs typeface="+mj-cs"/>
              </a:rPr>
              <a:t>How can we work well together </a:t>
            </a:r>
          </a:p>
        </p:txBody>
      </p:sp>
      <p:sp>
        <p:nvSpPr>
          <p:cNvPr id="3" name="Content Placeholder 2">
            <a:extLst>
              <a:ext uri="{FF2B5EF4-FFF2-40B4-BE49-F238E27FC236}">
                <a16:creationId xmlns:a16="http://schemas.microsoft.com/office/drawing/2014/main" id="{013D1DBC-D0FD-4ADC-2D92-850DDEC4CD88}"/>
              </a:ext>
            </a:extLst>
          </p:cNvPr>
          <p:cNvSpPr>
            <a:spLocks noGrp="1"/>
          </p:cNvSpPr>
          <p:nvPr>
            <p:ph idx="1"/>
          </p:nvPr>
        </p:nvSpPr>
        <p:spPr>
          <a:xfrm>
            <a:off x="838199" y="4983276"/>
            <a:ext cx="10512552" cy="1126680"/>
          </a:xfrm>
        </p:spPr>
        <p:txBody>
          <a:bodyPr vert="horz" lIns="91440" tIns="45720" rIns="91440" bIns="45720" rtlCol="0">
            <a:normAutofit/>
          </a:bodyPr>
          <a:lstStyle/>
          <a:p>
            <a:pPr marL="0" indent="0">
              <a:buNone/>
            </a:pPr>
            <a:r>
              <a:rPr lang="en-US" sz="3200" kern="1200" dirty="0">
                <a:solidFill>
                  <a:schemeClr val="tx1"/>
                </a:solidFill>
                <a:latin typeface="+mn-lt"/>
                <a:ea typeface="+mn-ea"/>
                <a:cs typeface="+mn-cs"/>
              </a:rPr>
              <a:t>in cross-racial/cross-cultural settings?</a:t>
            </a:r>
          </a:p>
        </p:txBody>
      </p:sp>
      <p:sp>
        <p:nvSpPr>
          <p:cNvPr id="19" name="sketch line">
            <a:extLst>
              <a:ext uri="{FF2B5EF4-FFF2-40B4-BE49-F238E27FC236}">
                <a16:creationId xmlns:a16="http://schemas.microsoft.com/office/drawing/2014/main" id="{3AF9D2D1-E272-EC13-911F-B90DC6CF8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88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0C6C76-71AA-E831-9983-7F8054ABF54E}"/>
              </a:ext>
            </a:extLst>
          </p:cNvPr>
          <p:cNvSpPr>
            <a:spLocks noGrp="1"/>
          </p:cNvSpPr>
          <p:nvPr>
            <p:ph type="title"/>
          </p:nvPr>
        </p:nvSpPr>
        <p:spPr>
          <a:xfrm>
            <a:off x="6567947" y="549249"/>
            <a:ext cx="4785851" cy="1671567"/>
          </a:xfrm>
        </p:spPr>
        <p:txBody>
          <a:bodyPr vert="horz" lIns="91440" tIns="45720" rIns="91440" bIns="45720" rtlCol="0">
            <a:normAutofit/>
          </a:bodyPr>
          <a:lstStyle/>
          <a:p>
            <a:r>
              <a:rPr lang="en-US" sz="3700" b="1">
                <a:latin typeface="Aptos" panose="020B0004020202020204" pitchFamily="34" charset="0"/>
              </a:rPr>
              <a:t>Cross-Racial/Cross-Cultural Ministry Team</a:t>
            </a:r>
            <a:endParaRPr lang="en-US" sz="3700" b="1" kern="1200">
              <a:latin typeface="Aptos" panose="020B0004020202020204" pitchFamily="34" charset="0"/>
            </a:endParaRPr>
          </a:p>
        </p:txBody>
      </p:sp>
      <p:pic>
        <p:nvPicPr>
          <p:cNvPr id="8" name="Picture 7" descr="A person sitting in a chair&#10;&#10;AI-generated content may be incorrect.">
            <a:extLst>
              <a:ext uri="{FF2B5EF4-FFF2-40B4-BE49-F238E27FC236}">
                <a16:creationId xmlns:a16="http://schemas.microsoft.com/office/drawing/2014/main" id="{47CC337D-80F7-6E88-8DD6-146C9CF691BA}"/>
              </a:ext>
            </a:extLst>
          </p:cNvPr>
          <p:cNvPicPr>
            <a:picLocks noChangeAspect="1"/>
          </p:cNvPicPr>
          <p:nvPr/>
        </p:nvPicPr>
        <p:blipFill>
          <a:blip r:embed="rId3"/>
          <a:srcRect t="17904" r="-4" b="40151"/>
          <a:stretch/>
        </p:blipFill>
        <p:spPr>
          <a:xfrm>
            <a:off x="-1" y="10"/>
            <a:ext cx="3003123" cy="1679499"/>
          </a:xfrm>
          <a:prstGeom prst="rect">
            <a:avLst/>
          </a:prstGeom>
        </p:spPr>
      </p:pic>
      <p:pic>
        <p:nvPicPr>
          <p:cNvPr id="6" name="Picture 5">
            <a:extLst>
              <a:ext uri="{FF2B5EF4-FFF2-40B4-BE49-F238E27FC236}">
                <a16:creationId xmlns:a16="http://schemas.microsoft.com/office/drawing/2014/main" id="{BF562B41-570D-A991-64F5-49DADC9AFA53}"/>
              </a:ext>
            </a:extLst>
          </p:cNvPr>
          <p:cNvPicPr>
            <a:picLocks noChangeAspect="1"/>
          </p:cNvPicPr>
          <p:nvPr/>
        </p:nvPicPr>
        <p:blipFill>
          <a:blip r:embed="rId4">
            <a:extLst>
              <a:ext uri="{28A0092B-C50C-407E-A947-70E740481C1C}">
                <a14:useLocalDpi xmlns:a14="http://schemas.microsoft.com/office/drawing/2010/main" val="0"/>
              </a:ext>
            </a:extLst>
          </a:blip>
          <a:srcRect t="13617" r="3" b="17624"/>
          <a:stretch/>
        </p:blipFill>
        <p:spPr>
          <a:xfrm>
            <a:off x="3181370" y="4796035"/>
            <a:ext cx="3003103" cy="2064985"/>
          </a:xfrm>
          <a:prstGeom prst="rect">
            <a:avLst/>
          </a:prstGeom>
        </p:spPr>
      </p:pic>
      <p:pic>
        <p:nvPicPr>
          <p:cNvPr id="5" name="Content Placeholder 4">
            <a:extLst>
              <a:ext uri="{FF2B5EF4-FFF2-40B4-BE49-F238E27FC236}">
                <a16:creationId xmlns:a16="http://schemas.microsoft.com/office/drawing/2014/main" id="{CF27643C-4DD0-5B2F-46EE-9FFAE3CBE220}"/>
              </a:ext>
            </a:extLst>
          </p:cNvPr>
          <p:cNvPicPr>
            <a:picLocks noChangeAspect="1"/>
          </p:cNvPicPr>
          <p:nvPr/>
        </p:nvPicPr>
        <p:blipFill rotWithShape="1">
          <a:blip r:embed="rId5"/>
          <a:srcRect t="7126" r="-3" b="39248"/>
          <a:stretch/>
        </p:blipFill>
        <p:spPr>
          <a:xfrm>
            <a:off x="3180257" y="1"/>
            <a:ext cx="3016307" cy="2223338"/>
          </a:xfrm>
          <a:prstGeom prst="rect">
            <a:avLst/>
          </a:prstGeom>
        </p:spPr>
      </p:pic>
      <p:pic>
        <p:nvPicPr>
          <p:cNvPr id="4" name="Picture 3">
            <a:extLst>
              <a:ext uri="{FF2B5EF4-FFF2-40B4-BE49-F238E27FC236}">
                <a16:creationId xmlns:a16="http://schemas.microsoft.com/office/drawing/2014/main" id="{488026E8-5350-81FB-1353-CF3E77EAB71B}"/>
              </a:ext>
            </a:extLst>
          </p:cNvPr>
          <p:cNvPicPr>
            <a:picLocks noChangeAspect="1"/>
          </p:cNvPicPr>
          <p:nvPr/>
        </p:nvPicPr>
        <p:blipFill rotWithShape="1">
          <a:blip r:embed="rId6"/>
          <a:srcRect t="14102" b="18602"/>
          <a:stretch/>
        </p:blipFill>
        <p:spPr>
          <a:xfrm>
            <a:off x="-1" y="4079988"/>
            <a:ext cx="3003123" cy="2778013"/>
          </a:xfrm>
          <a:prstGeom prst="rect">
            <a:avLst/>
          </a:prstGeom>
        </p:spPr>
      </p:pic>
      <p:pic>
        <p:nvPicPr>
          <p:cNvPr id="3" name="Picture 2">
            <a:extLst>
              <a:ext uri="{FF2B5EF4-FFF2-40B4-BE49-F238E27FC236}">
                <a16:creationId xmlns:a16="http://schemas.microsoft.com/office/drawing/2014/main" id="{952D2A75-1049-9E7E-3AB8-4BF6F8204259}"/>
              </a:ext>
            </a:extLst>
          </p:cNvPr>
          <p:cNvPicPr>
            <a:picLocks noChangeAspect="1"/>
          </p:cNvPicPr>
          <p:nvPr/>
        </p:nvPicPr>
        <p:blipFill rotWithShape="1">
          <a:blip r:embed="rId7"/>
          <a:srcRect t="10567" r="-5" b="29063"/>
          <a:stretch/>
        </p:blipFill>
        <p:spPr>
          <a:xfrm>
            <a:off x="3180256" y="2384215"/>
            <a:ext cx="3016307" cy="2234180"/>
          </a:xfrm>
          <a:prstGeom prst="rect">
            <a:avLst/>
          </a:prstGeom>
        </p:spPr>
      </p:pic>
      <p:pic>
        <p:nvPicPr>
          <p:cNvPr id="7" name="Picture 6">
            <a:extLst>
              <a:ext uri="{FF2B5EF4-FFF2-40B4-BE49-F238E27FC236}">
                <a16:creationId xmlns:a16="http://schemas.microsoft.com/office/drawing/2014/main" id="{FD65C2A5-D3A5-A49E-3C95-E196922A3CBE}"/>
              </a:ext>
            </a:extLst>
          </p:cNvPr>
          <p:cNvPicPr>
            <a:picLocks noChangeAspect="1"/>
          </p:cNvPicPr>
          <p:nvPr/>
        </p:nvPicPr>
        <p:blipFill>
          <a:blip r:embed="rId8">
            <a:extLst>
              <a:ext uri="{28A0092B-C50C-407E-A947-70E740481C1C}">
                <a14:useLocalDpi xmlns:a14="http://schemas.microsoft.com/office/drawing/2010/main" val="0"/>
              </a:ext>
            </a:extLst>
          </a:blip>
          <a:srcRect t="14057" b="40181"/>
          <a:stretch/>
        </p:blipFill>
        <p:spPr>
          <a:xfrm>
            <a:off x="-13793" y="1831013"/>
            <a:ext cx="3016307" cy="2067887"/>
          </a:xfrm>
          <a:prstGeom prst="rect">
            <a:avLst/>
          </a:prstGeom>
        </p:spPr>
      </p:pic>
      <p:sp>
        <p:nvSpPr>
          <p:cNvPr id="22" name="Content Placeholder 21">
            <a:extLst>
              <a:ext uri="{FF2B5EF4-FFF2-40B4-BE49-F238E27FC236}">
                <a16:creationId xmlns:a16="http://schemas.microsoft.com/office/drawing/2014/main" id="{F5D5D550-431F-576B-37BC-C42D1F237ECD}"/>
              </a:ext>
            </a:extLst>
          </p:cNvPr>
          <p:cNvSpPr>
            <a:spLocks noGrp="1"/>
          </p:cNvSpPr>
          <p:nvPr>
            <p:ph idx="1"/>
          </p:nvPr>
        </p:nvSpPr>
        <p:spPr>
          <a:xfrm>
            <a:off x="6567947" y="2400475"/>
            <a:ext cx="4785851" cy="3728611"/>
          </a:xfrm>
        </p:spPr>
        <p:txBody>
          <a:bodyPr vert="horz" lIns="91440" tIns="45720" rIns="91440" bIns="45720" rtlCol="0" anchor="t">
            <a:normAutofit/>
          </a:bodyPr>
          <a:lstStyle/>
          <a:p>
            <a:pPr marL="0" indent="0">
              <a:buNone/>
            </a:pPr>
            <a:r>
              <a:rPr lang="en-US" sz="2000" b="1" dirty="0">
                <a:ea typeface="+mn-lt"/>
                <a:cs typeface="+mn-lt"/>
              </a:rPr>
              <a:t>Rev. Akesa </a:t>
            </a:r>
            <a:r>
              <a:rPr lang="en-US" sz="2000" b="1" dirty="0" err="1">
                <a:ea typeface="+mn-lt"/>
                <a:cs typeface="+mn-lt"/>
              </a:rPr>
              <a:t>Po’oi</a:t>
            </a:r>
            <a:r>
              <a:rPr lang="en-US" sz="2000" b="1" dirty="0">
                <a:ea typeface="+mn-lt"/>
                <a:cs typeface="+mn-lt"/>
              </a:rPr>
              <a:t> Fakava</a:t>
            </a:r>
            <a:r>
              <a:rPr lang="en-US" sz="2000" dirty="0">
                <a:ea typeface="+mn-lt"/>
                <a:cs typeface="+mn-lt"/>
              </a:rPr>
              <a:t> Pastor, Castro Valley UMC</a:t>
            </a:r>
            <a:endParaRPr lang="en-US" dirty="0"/>
          </a:p>
          <a:p>
            <a:pPr marL="0" indent="0">
              <a:buNone/>
            </a:pPr>
            <a:r>
              <a:rPr lang="en-US" sz="2000" b="1" dirty="0">
                <a:ea typeface="+mn-lt"/>
                <a:cs typeface="+mn-lt"/>
              </a:rPr>
              <a:t>Rev. Anne Choy</a:t>
            </a:r>
            <a:r>
              <a:rPr lang="en-US" sz="2000" dirty="0">
                <a:ea typeface="+mn-lt"/>
                <a:cs typeface="+mn-lt"/>
              </a:rPr>
              <a:t> Retired Clergy</a:t>
            </a:r>
            <a:endParaRPr lang="en-US" dirty="0">
              <a:ea typeface="+mn-lt"/>
              <a:cs typeface="+mn-lt"/>
            </a:endParaRPr>
          </a:p>
          <a:p>
            <a:pPr marL="0" indent="0">
              <a:buNone/>
            </a:pPr>
            <a:r>
              <a:rPr lang="en-US" sz="2000" b="1" dirty="0"/>
              <a:t>Rev. Sun </a:t>
            </a:r>
            <a:r>
              <a:rPr lang="en-US" sz="2000" b="1" dirty="0" err="1"/>
              <a:t>Hee</a:t>
            </a:r>
            <a:r>
              <a:rPr lang="en-US" sz="2000" b="1" dirty="0"/>
              <a:t> Kim </a:t>
            </a:r>
            <a:r>
              <a:rPr lang="en-US" sz="2000" dirty="0"/>
              <a:t>DS, Bay District  </a:t>
            </a:r>
            <a:endParaRPr lang="en-US"/>
          </a:p>
          <a:p>
            <a:pPr marL="0" indent="0">
              <a:buNone/>
            </a:pPr>
            <a:r>
              <a:rPr lang="en-US" sz="2000" b="1" dirty="0">
                <a:ea typeface="+mn-lt"/>
                <a:cs typeface="+mn-lt"/>
              </a:rPr>
              <a:t>Rev. Dr. Dale Weatherspoon</a:t>
            </a:r>
            <a:r>
              <a:rPr lang="en-US" sz="2000" dirty="0">
                <a:ea typeface="+mn-lt"/>
                <a:cs typeface="+mn-lt"/>
              </a:rPr>
              <a:t> Pastor, Easter Hill UMC</a:t>
            </a:r>
            <a:endParaRPr lang="en-US" dirty="0"/>
          </a:p>
          <a:p>
            <a:pPr marL="0" indent="0">
              <a:buNone/>
            </a:pPr>
            <a:r>
              <a:rPr lang="en-US" sz="2000" b="1" dirty="0"/>
              <a:t>Dr. Mary Cheng </a:t>
            </a:r>
            <a:r>
              <a:rPr lang="en-US" sz="2000" dirty="0"/>
              <a:t>Retired Director, Leadership Development</a:t>
            </a:r>
            <a:endParaRPr lang="en-US"/>
          </a:p>
          <a:p>
            <a:pPr marL="0" indent="0">
              <a:buNone/>
            </a:pPr>
            <a:r>
              <a:rPr lang="en-US" sz="2000" b="1" dirty="0"/>
              <a:t>Katelyn McMeekin-Jackson, MA</a:t>
            </a:r>
            <a:r>
              <a:rPr lang="en-US" sz="2000" dirty="0"/>
              <a:t> Interim Leadership Development Specialist</a:t>
            </a:r>
          </a:p>
        </p:txBody>
      </p:sp>
    </p:spTree>
    <p:extLst>
      <p:ext uri="{BB962C8B-B14F-4D97-AF65-F5344CB8AC3E}">
        <p14:creationId xmlns:p14="http://schemas.microsoft.com/office/powerpoint/2010/main" val="76310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A10D97-2EFF-2A6D-C3FD-4E5CFB94B7E6}"/>
              </a:ext>
            </a:extLst>
          </p:cNvPr>
          <p:cNvSpPr>
            <a:spLocks noGrp="1"/>
          </p:cNvSpPr>
          <p:nvPr>
            <p:ph type="title"/>
          </p:nvPr>
        </p:nvSpPr>
        <p:spPr>
          <a:xfrm>
            <a:off x="838200" y="365125"/>
            <a:ext cx="10515600" cy="1325563"/>
          </a:xfrm>
        </p:spPr>
        <p:txBody>
          <a:bodyPr>
            <a:normAutofit/>
          </a:bodyPr>
          <a:lstStyle/>
          <a:p>
            <a:r>
              <a:rPr lang="en-US" sz="5400"/>
              <a:t>Objective</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A9BC8A-BB4A-FE55-C307-B78C982CC673}"/>
              </a:ext>
            </a:extLst>
          </p:cNvPr>
          <p:cNvSpPr>
            <a:spLocks noGrp="1"/>
          </p:cNvSpPr>
          <p:nvPr>
            <p:ph idx="1"/>
          </p:nvPr>
        </p:nvSpPr>
        <p:spPr>
          <a:xfrm>
            <a:off x="838200" y="1929384"/>
            <a:ext cx="10515600" cy="4251960"/>
          </a:xfrm>
        </p:spPr>
        <p:txBody>
          <a:bodyPr>
            <a:normAutofit/>
          </a:bodyPr>
          <a:lstStyle/>
          <a:p>
            <a:pPr marL="457200" lvl="1" indent="0">
              <a:buNone/>
            </a:pPr>
            <a:endParaRPr lang="en-US" sz="2200" dirty="0"/>
          </a:p>
          <a:p>
            <a:pPr marL="457200" lvl="1" indent="0">
              <a:buNone/>
            </a:pPr>
            <a:r>
              <a:rPr lang="en-US" sz="2800" dirty="0"/>
              <a:t>Share relevant knowledge and tools to help you</a:t>
            </a:r>
          </a:p>
          <a:p>
            <a:pPr marL="457200" lvl="1" indent="0">
              <a:buNone/>
            </a:pPr>
            <a:endParaRPr lang="en-US" sz="2800" dirty="0"/>
          </a:p>
          <a:p>
            <a:pPr lvl="1"/>
            <a:r>
              <a:rPr lang="en-US" sz="2800" dirty="0"/>
              <a:t>become more culturally self-aware </a:t>
            </a:r>
          </a:p>
          <a:p>
            <a:pPr lvl="1"/>
            <a:r>
              <a:rPr lang="en-US" sz="2800" dirty="0"/>
              <a:t>understand cultural differences</a:t>
            </a:r>
          </a:p>
          <a:p>
            <a:pPr marL="457200" lvl="1" indent="0">
              <a:buNone/>
            </a:pPr>
            <a:endParaRPr lang="en-US" sz="2800" dirty="0"/>
          </a:p>
          <a:p>
            <a:pPr marL="457200" lvl="1" indent="0">
              <a:buNone/>
            </a:pPr>
            <a:r>
              <a:rPr lang="en-US" sz="2800" dirty="0"/>
              <a:t>for the purpose of building life-giving relationships in intercultural contexts. </a:t>
            </a:r>
          </a:p>
        </p:txBody>
      </p:sp>
    </p:spTree>
    <p:extLst>
      <p:ext uri="{BB962C8B-B14F-4D97-AF65-F5344CB8AC3E}">
        <p14:creationId xmlns:p14="http://schemas.microsoft.com/office/powerpoint/2010/main" val="29618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D96F6-7BAC-B1C6-CFA0-DBD6F6C928C5}"/>
              </a:ext>
            </a:extLst>
          </p:cNvPr>
          <p:cNvSpPr>
            <a:spLocks noGrp="1"/>
          </p:cNvSpPr>
          <p:nvPr>
            <p:ph type="title"/>
          </p:nvPr>
        </p:nvSpPr>
        <p:spPr>
          <a:xfrm>
            <a:off x="841248" y="548640"/>
            <a:ext cx="3600860" cy="5431536"/>
          </a:xfrm>
        </p:spPr>
        <p:txBody>
          <a:bodyPr>
            <a:normAutofit/>
          </a:bodyPr>
          <a:lstStyle/>
          <a:p>
            <a:r>
              <a:rPr lang="en-US" sz="5400" dirty="0"/>
              <a:t>Agenda</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EAB25B-209A-7E42-BBD0-CE571423F3FB}"/>
              </a:ext>
            </a:extLst>
          </p:cNvPr>
          <p:cNvSpPr>
            <a:spLocks noGrp="1"/>
          </p:cNvSpPr>
          <p:nvPr>
            <p:ph idx="1"/>
          </p:nvPr>
        </p:nvSpPr>
        <p:spPr>
          <a:xfrm>
            <a:off x="5126418" y="552091"/>
            <a:ext cx="6224335" cy="5431536"/>
          </a:xfrm>
        </p:spPr>
        <p:txBody>
          <a:bodyPr anchor="ctr">
            <a:normAutofit/>
          </a:bodyPr>
          <a:lstStyle/>
          <a:p>
            <a:r>
              <a:rPr lang="en-US" b="1" dirty="0"/>
              <a:t>Definitions &amp; Foundational Concepts</a:t>
            </a:r>
          </a:p>
          <a:p>
            <a:pPr lvl="1"/>
            <a:r>
              <a:rPr lang="en-US" dirty="0"/>
              <a:t>Cultural Humility &amp; Agility</a:t>
            </a:r>
          </a:p>
          <a:p>
            <a:pPr lvl="1"/>
            <a:r>
              <a:rPr lang="en-US" dirty="0"/>
              <a:t>Three Images</a:t>
            </a:r>
          </a:p>
          <a:p>
            <a:r>
              <a:rPr lang="en-US" b="1" dirty="0"/>
              <a:t>Cultural Influences in Three Areas</a:t>
            </a:r>
          </a:p>
          <a:p>
            <a:pPr lvl="1"/>
            <a:r>
              <a:rPr lang="en-US" dirty="0"/>
              <a:t>Communication </a:t>
            </a:r>
          </a:p>
          <a:p>
            <a:pPr lvl="1"/>
            <a:r>
              <a:rPr lang="en-US" dirty="0"/>
              <a:t>Basis of Trust and Credibility</a:t>
            </a:r>
          </a:p>
          <a:p>
            <a:pPr lvl="1"/>
            <a:r>
              <a:rPr lang="en-US" dirty="0"/>
              <a:t>Leadership Orientation</a:t>
            </a:r>
          </a:p>
          <a:p>
            <a:r>
              <a:rPr lang="en-US" b="1" dirty="0"/>
              <a:t>Tools and Next Steps</a:t>
            </a:r>
          </a:p>
        </p:txBody>
      </p:sp>
    </p:spTree>
    <p:extLst>
      <p:ext uri="{BB962C8B-B14F-4D97-AF65-F5344CB8AC3E}">
        <p14:creationId xmlns:p14="http://schemas.microsoft.com/office/powerpoint/2010/main" val="139054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56787-EAAB-C6C8-637A-52F1682D339B}"/>
              </a:ext>
            </a:extLst>
          </p:cNvPr>
          <p:cNvSpPr>
            <a:spLocks noGrp="1"/>
          </p:cNvSpPr>
          <p:nvPr>
            <p:ph type="title"/>
          </p:nvPr>
        </p:nvSpPr>
        <p:spPr>
          <a:xfrm>
            <a:off x="572493" y="238539"/>
            <a:ext cx="11018520" cy="1434415"/>
          </a:xfrm>
        </p:spPr>
        <p:txBody>
          <a:bodyPr anchor="b">
            <a:normAutofit/>
          </a:bodyPr>
          <a:lstStyle/>
          <a:p>
            <a:r>
              <a:rPr lang="en-US" sz="5400" dirty="0">
                <a:latin typeface="Aptos Display" panose="020B0004020202020204" pitchFamily="34" charset="0"/>
              </a:rPr>
              <a:t>Goal 1: Cultural Humility </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4CE8A5-2CB0-5870-6AE9-D7EBC8E01BB0}"/>
              </a:ext>
            </a:extLst>
          </p:cNvPr>
          <p:cNvSpPr>
            <a:spLocks noGrp="1"/>
          </p:cNvSpPr>
          <p:nvPr>
            <p:ph idx="1"/>
          </p:nvPr>
        </p:nvSpPr>
        <p:spPr>
          <a:xfrm>
            <a:off x="572492" y="2071316"/>
            <a:ext cx="6945907" cy="4119172"/>
          </a:xfrm>
        </p:spPr>
        <p:txBody>
          <a:bodyPr anchor="t">
            <a:normAutofit/>
          </a:bodyPr>
          <a:lstStyle/>
          <a:p>
            <a:r>
              <a:rPr lang="en-US" dirty="0">
                <a:latin typeface="Aptos"/>
              </a:rPr>
              <a:t>Self-aware — of our own assumptions and biases</a:t>
            </a:r>
          </a:p>
          <a:p>
            <a:r>
              <a:rPr lang="en-US" dirty="0">
                <a:latin typeface="Aptos"/>
              </a:rPr>
              <a:t>Critical self-reflection</a:t>
            </a:r>
          </a:p>
          <a:p>
            <a:r>
              <a:rPr lang="en-US" dirty="0">
                <a:latin typeface="Aptos"/>
              </a:rPr>
              <a:t>Empathy</a:t>
            </a:r>
            <a:r>
              <a:rPr lang="en-US" dirty="0">
                <a:latin typeface="Aptos"/>
                <a:ea typeface="+mn-lt"/>
                <a:cs typeface="+mn-lt"/>
              </a:rPr>
              <a:t> </a:t>
            </a:r>
            <a:r>
              <a:rPr lang="en-US" dirty="0">
                <a:ea typeface="+mn-lt"/>
                <a:cs typeface="+mn-lt"/>
              </a:rPr>
              <a:t>—</a:t>
            </a:r>
            <a:r>
              <a:rPr lang="en-US" dirty="0">
                <a:latin typeface="Calibri"/>
                <a:ea typeface="Calibri"/>
                <a:cs typeface="Calibri"/>
              </a:rPr>
              <a:t> </a:t>
            </a:r>
            <a:r>
              <a:rPr lang="en-US" dirty="0">
                <a:latin typeface="Aptos"/>
              </a:rPr>
              <a:t>taking the perspective of the other </a:t>
            </a:r>
          </a:p>
          <a:p>
            <a:r>
              <a:rPr lang="en-US" dirty="0">
                <a:latin typeface="Aptos"/>
              </a:rPr>
              <a:t>Attuned</a:t>
            </a:r>
            <a:r>
              <a:rPr lang="en-US" dirty="0">
                <a:ea typeface="+mn-lt"/>
                <a:cs typeface="+mn-lt"/>
              </a:rPr>
              <a:t>—</a:t>
            </a:r>
            <a:r>
              <a:rPr lang="en-US" dirty="0">
                <a:latin typeface="Calibri"/>
                <a:ea typeface="Calibri"/>
                <a:cs typeface="Calibri"/>
              </a:rPr>
              <a:t> </a:t>
            </a:r>
            <a:r>
              <a:rPr lang="en-US" dirty="0">
                <a:latin typeface="Aptos"/>
              </a:rPr>
              <a:t>to power differences and how it shows up in relationships and interactions </a:t>
            </a:r>
          </a:p>
          <a:p>
            <a:pPr marL="0" indent="0">
              <a:buNone/>
            </a:pPr>
            <a:endParaRPr lang="en-US" sz="2200" dirty="0">
              <a:latin typeface="Aptos"/>
            </a:endParaRPr>
          </a:p>
          <a:p>
            <a:pPr marL="0" indent="0">
              <a:buNone/>
            </a:pPr>
            <a:endParaRPr lang="en-US" sz="2200" dirty="0">
              <a:latin typeface="Aptos"/>
            </a:endParaRPr>
          </a:p>
        </p:txBody>
      </p:sp>
      <p:pic>
        <p:nvPicPr>
          <p:cNvPr id="4" name="Picture 2" descr="The 3 Best Electric Can Openers of 2020 - Kitchen Mama">
            <a:extLst>
              <a:ext uri="{FF2B5EF4-FFF2-40B4-BE49-F238E27FC236}">
                <a16:creationId xmlns:a16="http://schemas.microsoft.com/office/drawing/2014/main" id="{980148A7-35BF-0067-7A63-01F48E061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8" r="1574"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99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AFD4B-D661-4F12-F8DB-2EFDF09D2FE8}"/>
              </a:ext>
            </a:extLst>
          </p:cNvPr>
          <p:cNvSpPr>
            <a:spLocks noGrp="1"/>
          </p:cNvSpPr>
          <p:nvPr>
            <p:ph type="title"/>
          </p:nvPr>
        </p:nvSpPr>
        <p:spPr>
          <a:xfrm>
            <a:off x="686834" y="1153572"/>
            <a:ext cx="3200400" cy="4461163"/>
          </a:xfrm>
        </p:spPr>
        <p:txBody>
          <a:bodyPr>
            <a:normAutofit/>
          </a:bodyPr>
          <a:lstStyle/>
          <a:p>
            <a:r>
              <a:rPr lang="en-US" b="1">
                <a:solidFill>
                  <a:srgbClr val="FFFFFF"/>
                </a:solidFill>
              </a:rPr>
              <a:t>Cultural Humility </a:t>
            </a:r>
          </a:p>
        </p:txBody>
      </p:sp>
      <p:sp>
        <p:nvSpPr>
          <p:cNvPr id="82" name="Arc 8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AEF072-99C7-4B81-9436-FF345C4AFF93}"/>
              </a:ext>
            </a:extLst>
          </p:cNvPr>
          <p:cNvSpPr>
            <a:spLocks noGrp="1"/>
          </p:cNvSpPr>
          <p:nvPr>
            <p:ph idx="1"/>
          </p:nvPr>
        </p:nvSpPr>
        <p:spPr>
          <a:xfrm>
            <a:off x="4447308" y="591344"/>
            <a:ext cx="6906491" cy="5585619"/>
          </a:xfrm>
        </p:spPr>
        <p:txBody>
          <a:bodyPr anchor="ctr">
            <a:normAutofit lnSpcReduction="10000"/>
          </a:bodyPr>
          <a:lstStyle/>
          <a:p>
            <a:pPr marL="0" indent="0">
              <a:buNone/>
            </a:pPr>
            <a:r>
              <a:rPr lang="en-US" sz="3200" b="0" i="0">
                <a:effectLst/>
                <a:latin typeface="Aptos"/>
              </a:rPr>
              <a:t>“Cultural humility involves an ongoing process of self-exploration and self-critique combined with a willingness to learn from others. It means entering a relationship with another person with the intention of honoring their beliefs, customs, and values. It means acknowledging differences and accepting that person for who they are.”</a:t>
            </a:r>
          </a:p>
          <a:p>
            <a:pPr marL="0" indent="0">
              <a:buNone/>
            </a:pPr>
            <a:endParaRPr lang="en-US">
              <a:latin typeface="Aptos"/>
            </a:endParaRPr>
          </a:p>
          <a:p>
            <a:pPr marL="0" indent="0">
              <a:buNone/>
            </a:pPr>
            <a:r>
              <a:rPr lang="en-US" sz="2000">
                <a:latin typeface="Aptos"/>
                <a:hlinkClick r:id="rId3"/>
              </a:rPr>
              <a:t>Cultural Humility vs. Cultural Competence - Soundscaping Source</a:t>
            </a:r>
            <a:endParaRPr lang="en-US" sz="2000">
              <a:latin typeface="Aptos"/>
            </a:endParaRPr>
          </a:p>
        </p:txBody>
      </p:sp>
    </p:spTree>
    <p:extLst>
      <p:ext uri="{BB962C8B-B14F-4D97-AF65-F5344CB8AC3E}">
        <p14:creationId xmlns:p14="http://schemas.microsoft.com/office/powerpoint/2010/main" val="206332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A1DF494-AA93-1957-42BE-62908366E8D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Goal 2: Cultural Agility</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B06D6AA-D88A-7A76-5DB7-9B95A2D9FE7E}"/>
              </a:ext>
            </a:extLst>
          </p:cNvPr>
          <p:cNvSpPr>
            <a:spLocks noGrp="1"/>
          </p:cNvSpPr>
          <p:nvPr>
            <p:ph type="body" sz="half" idx="2"/>
          </p:nvPr>
        </p:nvSpPr>
        <p:spPr>
          <a:xfrm>
            <a:off x="753202" y="2915457"/>
            <a:ext cx="5670186" cy="3320668"/>
          </a:xfrm>
        </p:spPr>
        <p:txBody>
          <a:bodyPr vert="horz" lIns="91440" tIns="45720" rIns="91440" bIns="45720" rtlCol="0">
            <a:normAutofit/>
          </a:bodyPr>
          <a:lstStyle/>
          <a:p>
            <a:endParaRPr lang="en-US" sz="2000" b="0" i="0">
              <a:effectLst/>
            </a:endParaRPr>
          </a:p>
          <a:p>
            <a:r>
              <a:rPr lang="en-US" sz="3200" b="0" i="0">
                <a:effectLst/>
              </a:rPr>
              <a:t>the </a:t>
            </a:r>
            <a:r>
              <a:rPr lang="en-US" sz="3200" b="1" i="0">
                <a:effectLst/>
              </a:rPr>
              <a:t>ability to quickly, comfortably and effectively work in different cultures</a:t>
            </a:r>
            <a:r>
              <a:rPr lang="en-US" sz="3200" b="0" i="0">
                <a:effectLst/>
              </a:rPr>
              <a:t> and with people from different cultures (Caligiuri, 2013)</a:t>
            </a:r>
          </a:p>
          <a:p>
            <a:endParaRPr lang="en-US" sz="3200"/>
          </a:p>
          <a:p>
            <a:pPr marL="0" indent="-228600">
              <a:buFont typeface="Arial" panose="020B0604020202020204" pitchFamily="34" charset="0"/>
              <a:buChar char="•"/>
            </a:pPr>
            <a:endParaRPr lang="en-US" sz="2000" b="0" i="0">
              <a:effectLst/>
            </a:endParaRPr>
          </a:p>
          <a:p>
            <a:pPr marL="0" indent="-228600">
              <a:buFont typeface="Arial" panose="020B0604020202020204" pitchFamily="34" charset="0"/>
              <a:buChar char="•"/>
            </a:pPr>
            <a:endParaRPr lang="en-US" sz="2000" b="0" i="0">
              <a:effectLst/>
            </a:endParaRPr>
          </a:p>
          <a:p>
            <a:pPr marL="0" indent="-228600">
              <a:buFont typeface="Arial" panose="020B0604020202020204" pitchFamily="34" charset="0"/>
              <a:buChar char="•"/>
            </a:pPr>
            <a:endParaRPr lang="en-US" sz="2000" b="0" i="0">
              <a:effectLst/>
            </a:endParaRPr>
          </a:p>
          <a:p>
            <a:pPr indent="-228600">
              <a:buFont typeface="Arial" panose="020B0604020202020204" pitchFamily="34" charset="0"/>
              <a:buChar char="•"/>
            </a:pPr>
            <a:endParaRPr lang="en-US" sz="2000"/>
          </a:p>
        </p:txBody>
      </p:sp>
      <p:pic>
        <p:nvPicPr>
          <p:cNvPr id="1026" name="Picture 2" descr="Cultural Agility - By Paula Caligiuri (hardcover) : Target">
            <a:extLst>
              <a:ext uri="{FF2B5EF4-FFF2-40B4-BE49-F238E27FC236}">
                <a16:creationId xmlns:a16="http://schemas.microsoft.com/office/drawing/2014/main" id="{484E3E70-ACA0-BC33-2959-ECC9D6830C81}"/>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02"/>
          <a:stretch/>
        </p:blipFill>
        <p:spPr bwMode="auto">
          <a:xfrm>
            <a:off x="6310266" y="422985"/>
            <a:ext cx="5655398" cy="563831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30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3C18BD-30EC-66C5-0F75-2F20BA9A8B1C}"/>
              </a:ext>
            </a:extLst>
          </p:cNvPr>
          <p:cNvSpPr>
            <a:spLocks noGrp="1"/>
          </p:cNvSpPr>
          <p:nvPr>
            <p:ph type="title"/>
          </p:nvPr>
        </p:nvSpPr>
        <p:spPr/>
        <p:txBody>
          <a:bodyPr/>
          <a:lstStyle/>
          <a:p>
            <a:r>
              <a:rPr lang="en-US"/>
              <a:t>Competencies (Mindsets and </a:t>
            </a:r>
            <a:r>
              <a:rPr lang="en-US" err="1"/>
              <a:t>Heartsets</a:t>
            </a:r>
            <a:r>
              <a:rPr lang="en-US"/>
              <a:t>) </a:t>
            </a:r>
          </a:p>
        </p:txBody>
      </p:sp>
      <p:sp>
        <p:nvSpPr>
          <p:cNvPr id="6" name="Text Placeholder 5">
            <a:extLst>
              <a:ext uri="{FF2B5EF4-FFF2-40B4-BE49-F238E27FC236}">
                <a16:creationId xmlns:a16="http://schemas.microsoft.com/office/drawing/2014/main" id="{5937FA6F-4EEA-4332-241C-2A13E950A99F}"/>
              </a:ext>
            </a:extLst>
          </p:cNvPr>
          <p:cNvSpPr>
            <a:spLocks noGrp="1"/>
          </p:cNvSpPr>
          <p:nvPr>
            <p:ph type="body" idx="1"/>
          </p:nvPr>
        </p:nvSpPr>
        <p:spPr>
          <a:xfrm>
            <a:off x="839788" y="1897063"/>
            <a:ext cx="5157787" cy="430212"/>
          </a:xfrm>
        </p:spPr>
        <p:txBody>
          <a:bodyPr/>
          <a:lstStyle/>
          <a:p>
            <a:r>
              <a:rPr lang="en-US"/>
              <a:t>Self-Management</a:t>
            </a:r>
          </a:p>
        </p:txBody>
      </p:sp>
      <p:sp>
        <p:nvSpPr>
          <p:cNvPr id="7" name="Content Placeholder 6">
            <a:extLst>
              <a:ext uri="{FF2B5EF4-FFF2-40B4-BE49-F238E27FC236}">
                <a16:creationId xmlns:a16="http://schemas.microsoft.com/office/drawing/2014/main" id="{700C6008-DAD2-A9DB-5A70-4E3A3C37F759}"/>
              </a:ext>
            </a:extLst>
          </p:cNvPr>
          <p:cNvSpPr>
            <a:spLocks noGrp="1"/>
          </p:cNvSpPr>
          <p:nvPr>
            <p:ph sz="half" idx="2"/>
          </p:nvPr>
        </p:nvSpPr>
        <p:spPr/>
        <p:txBody>
          <a:bodyPr vert="horz" lIns="91440" tIns="45720" rIns="91440" bIns="45720" rtlCol="0" anchor="t">
            <a:noAutofit/>
          </a:bodyPr>
          <a:lstStyle/>
          <a:p>
            <a:pPr algn="l">
              <a:buFont typeface="+mj-lt"/>
              <a:buAutoNum type="arabicPeriod"/>
            </a:pPr>
            <a:r>
              <a:rPr lang="en-US" sz="2400" b="1" i="0" dirty="0">
                <a:latin typeface="Aptos"/>
              </a:rPr>
              <a:t>Tolerance of Ambiguity:</a:t>
            </a:r>
            <a:r>
              <a:rPr lang="en-US" sz="2400" i="0" dirty="0">
                <a:latin typeface="Aptos"/>
              </a:rPr>
              <a:t> The ability to remain comfortable and effective in situations that are uncertain or unclear.</a:t>
            </a:r>
          </a:p>
          <a:p>
            <a:pPr algn="l">
              <a:buFont typeface="+mj-lt"/>
              <a:buAutoNum type="arabicPeriod"/>
            </a:pPr>
            <a:r>
              <a:rPr lang="en-US" sz="2400" b="1" i="0" dirty="0">
                <a:latin typeface="Aptos"/>
              </a:rPr>
              <a:t>Curiosity:</a:t>
            </a:r>
            <a:r>
              <a:rPr lang="en-US" sz="2400" i="0" dirty="0">
                <a:latin typeface="Aptos"/>
              </a:rPr>
              <a:t> A strong desire to learn about and understand different cultures.</a:t>
            </a:r>
          </a:p>
          <a:p>
            <a:pPr algn="l">
              <a:buFont typeface="+mj-lt"/>
              <a:buAutoNum type="arabicPeriod"/>
            </a:pPr>
            <a:r>
              <a:rPr lang="en-US" sz="2400" b="1" i="0" dirty="0">
                <a:latin typeface="Aptos"/>
              </a:rPr>
              <a:t>Resilience:</a:t>
            </a:r>
            <a:r>
              <a:rPr lang="en-US" sz="2400" i="0" dirty="0">
                <a:latin typeface="Aptos"/>
              </a:rPr>
              <a:t> The capacity to recover quickly from difficulties and adapt to new cultural environments.</a:t>
            </a:r>
          </a:p>
          <a:p>
            <a:endParaRPr lang="en-US" sz="2400" dirty="0"/>
          </a:p>
        </p:txBody>
      </p:sp>
      <p:sp>
        <p:nvSpPr>
          <p:cNvPr id="8" name="Text Placeholder 7">
            <a:extLst>
              <a:ext uri="{FF2B5EF4-FFF2-40B4-BE49-F238E27FC236}">
                <a16:creationId xmlns:a16="http://schemas.microsoft.com/office/drawing/2014/main" id="{B0C95CC8-2E09-8734-8B33-3915497338F8}"/>
              </a:ext>
            </a:extLst>
          </p:cNvPr>
          <p:cNvSpPr>
            <a:spLocks noGrp="1"/>
          </p:cNvSpPr>
          <p:nvPr>
            <p:ph type="body" sz="quarter" idx="3"/>
          </p:nvPr>
        </p:nvSpPr>
        <p:spPr>
          <a:xfrm>
            <a:off x="6172200" y="1897063"/>
            <a:ext cx="5183188" cy="430212"/>
          </a:xfrm>
        </p:spPr>
        <p:txBody>
          <a:bodyPr/>
          <a:lstStyle/>
          <a:p>
            <a:r>
              <a:rPr lang="en-US"/>
              <a:t>Relationship-Management</a:t>
            </a:r>
          </a:p>
        </p:txBody>
      </p:sp>
      <p:sp>
        <p:nvSpPr>
          <p:cNvPr id="9" name="Content Placeholder 8">
            <a:extLst>
              <a:ext uri="{FF2B5EF4-FFF2-40B4-BE49-F238E27FC236}">
                <a16:creationId xmlns:a16="http://schemas.microsoft.com/office/drawing/2014/main" id="{3CC0BD6A-0DA0-F70E-CD7B-6EEBC3628482}"/>
              </a:ext>
            </a:extLst>
          </p:cNvPr>
          <p:cNvSpPr>
            <a:spLocks noGrp="1"/>
          </p:cNvSpPr>
          <p:nvPr>
            <p:ph sz="quarter" idx="4"/>
          </p:nvPr>
        </p:nvSpPr>
        <p:spPr/>
        <p:txBody>
          <a:bodyPr vert="horz" lIns="91440" tIns="45720" rIns="91440" bIns="45720" rtlCol="0" anchor="t">
            <a:normAutofit/>
          </a:bodyPr>
          <a:lstStyle/>
          <a:p>
            <a:pPr algn="l">
              <a:buFont typeface="+mj-lt"/>
              <a:buAutoNum type="arabicPeriod" startAt="4"/>
            </a:pPr>
            <a:r>
              <a:rPr lang="en-US" sz="2400" b="1" i="0" dirty="0">
                <a:solidFill>
                  <a:srgbClr val="111111"/>
                </a:solidFill>
                <a:effectLst/>
                <a:latin typeface="Aptos"/>
              </a:rPr>
              <a:t>Humility:</a:t>
            </a:r>
            <a:r>
              <a:rPr lang="en-US" sz="2400" b="0" i="0" dirty="0">
                <a:solidFill>
                  <a:srgbClr val="111111"/>
                </a:solidFill>
                <a:effectLst/>
                <a:latin typeface="Aptos"/>
              </a:rPr>
              <a:t> Recognizing and valuing the perspectives and contributions of others.</a:t>
            </a:r>
          </a:p>
          <a:p>
            <a:pPr algn="l">
              <a:buFont typeface="+mj-lt"/>
              <a:buAutoNum type="arabicPeriod" startAt="4"/>
            </a:pPr>
            <a:r>
              <a:rPr lang="en-US" sz="2400" b="1" i="0" dirty="0">
                <a:solidFill>
                  <a:srgbClr val="111111"/>
                </a:solidFill>
                <a:effectLst/>
                <a:latin typeface="Aptos"/>
              </a:rPr>
              <a:t>Relationship-Building:</a:t>
            </a:r>
            <a:r>
              <a:rPr lang="en-US" sz="2400" b="0" i="0" dirty="0">
                <a:solidFill>
                  <a:srgbClr val="111111"/>
                </a:solidFill>
                <a:effectLst/>
                <a:latin typeface="Aptos"/>
              </a:rPr>
              <a:t> The skill of forming and maintaining positive relationships across cultures.</a:t>
            </a:r>
          </a:p>
          <a:p>
            <a:pPr algn="l">
              <a:buFont typeface="+mj-lt"/>
              <a:buAutoNum type="arabicPeriod" startAt="4"/>
            </a:pPr>
            <a:r>
              <a:rPr lang="en-US" sz="2400" b="1" i="0" dirty="0">
                <a:solidFill>
                  <a:srgbClr val="111111"/>
                </a:solidFill>
                <a:effectLst/>
                <a:latin typeface="Aptos"/>
              </a:rPr>
              <a:t>Perspective-Taking:</a:t>
            </a:r>
            <a:r>
              <a:rPr lang="en-US" sz="2400" b="0" i="0" dirty="0">
                <a:solidFill>
                  <a:srgbClr val="111111"/>
                </a:solidFill>
                <a:effectLst/>
                <a:latin typeface="Aptos"/>
              </a:rPr>
              <a:t> The ability to understand and consider the viewpoints of people from different cultural backgrounds.</a:t>
            </a:r>
          </a:p>
          <a:p>
            <a:endParaRPr lang="en-US" sz="2400" dirty="0"/>
          </a:p>
        </p:txBody>
      </p:sp>
    </p:spTree>
    <p:extLst>
      <p:ext uri="{BB962C8B-B14F-4D97-AF65-F5344CB8AC3E}">
        <p14:creationId xmlns:p14="http://schemas.microsoft.com/office/powerpoint/2010/main" val="56490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9C34F-417C-2F6C-6DBF-3406D794D4CB}"/>
              </a:ext>
            </a:extLst>
          </p:cNvPr>
          <p:cNvSpPr>
            <a:spLocks noGrp="1"/>
          </p:cNvSpPr>
          <p:nvPr>
            <p:ph type="title"/>
          </p:nvPr>
        </p:nvSpPr>
        <p:spPr>
          <a:xfrm>
            <a:off x="836679" y="723898"/>
            <a:ext cx="6002110" cy="1495425"/>
          </a:xfrm>
        </p:spPr>
        <p:txBody>
          <a:bodyPr>
            <a:normAutofit/>
          </a:bodyPr>
          <a:lstStyle/>
          <a:p>
            <a:r>
              <a:rPr lang="en-US" sz="4000">
                <a:latin typeface="Aptos" panose="020B0004020202020204" pitchFamily="34" charset="0"/>
              </a:rPr>
              <a:t>Adaptation in Cultural Agility</a:t>
            </a:r>
          </a:p>
        </p:txBody>
      </p:sp>
      <p:pic>
        <p:nvPicPr>
          <p:cNvPr id="6" name="Picture 5">
            <a:extLst>
              <a:ext uri="{FF2B5EF4-FFF2-40B4-BE49-F238E27FC236}">
                <a16:creationId xmlns:a16="http://schemas.microsoft.com/office/drawing/2014/main" id="{84BFC90A-9EBC-7152-48D7-9EBE720D09A1}"/>
              </a:ext>
            </a:extLst>
          </p:cNvPr>
          <p:cNvPicPr>
            <a:picLocks noChangeAspect="1"/>
          </p:cNvPicPr>
          <p:nvPr/>
        </p:nvPicPr>
        <p:blipFill>
          <a:blip r:embed="rId3"/>
          <a:srcRect l="41070" r="10336" b="-1"/>
          <a:stretch/>
        </p:blipFill>
        <p:spPr>
          <a:xfrm>
            <a:off x="7199440" y="10"/>
            <a:ext cx="4992560" cy="6857990"/>
          </a:xfrm>
          <a:prstGeom prst="rect">
            <a:avLst/>
          </a:prstGeom>
          <a:effectLst/>
        </p:spPr>
      </p:pic>
      <p:graphicFrame>
        <p:nvGraphicFramePr>
          <p:cNvPr id="5" name="Content Placeholder 2">
            <a:extLst>
              <a:ext uri="{FF2B5EF4-FFF2-40B4-BE49-F238E27FC236}">
                <a16:creationId xmlns:a16="http://schemas.microsoft.com/office/drawing/2014/main" id="{A954F2CB-2AAF-04B0-1521-6E9D449C99F7}"/>
              </a:ext>
            </a:extLst>
          </p:cNvPr>
          <p:cNvGraphicFramePr>
            <a:graphicFrameLocks noGrp="1"/>
          </p:cNvGraphicFramePr>
          <p:nvPr>
            <p:ph idx="1"/>
            <p:extLst>
              <p:ext uri="{D42A27DB-BD31-4B8C-83A1-F6EECF244321}">
                <p14:modId xmlns:p14="http://schemas.microsoft.com/office/powerpoint/2010/main" val="3005876279"/>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B7E0DBA-7740-72EA-DCC9-EA88D1CF3E98}"/>
              </a:ext>
            </a:extLst>
          </p:cNvPr>
          <p:cNvSpPr txBox="1"/>
          <p:nvPr/>
        </p:nvSpPr>
        <p:spPr>
          <a:xfrm>
            <a:off x="8031637" y="1172882"/>
            <a:ext cx="2799761" cy="2954655"/>
          </a:xfrm>
          <a:prstGeom prst="rect">
            <a:avLst/>
          </a:prstGeom>
          <a:noFill/>
        </p:spPr>
        <p:txBody>
          <a:bodyPr wrap="square" rtlCol="0">
            <a:spAutoFit/>
          </a:bodyPr>
          <a:lstStyle/>
          <a:p>
            <a:r>
              <a:rPr lang="en-US" sz="2800" i="1"/>
              <a:t>“Know your role</a:t>
            </a:r>
          </a:p>
          <a:p>
            <a:r>
              <a:rPr lang="en-US" sz="2800" i="1"/>
              <a:t>Know your goal</a:t>
            </a:r>
          </a:p>
          <a:p>
            <a:r>
              <a:rPr lang="en-US" sz="2800" i="1"/>
              <a:t>Don’t lose your soul”</a:t>
            </a:r>
          </a:p>
          <a:p>
            <a:endParaRPr lang="en-US" sz="2800"/>
          </a:p>
          <a:p>
            <a:r>
              <a:rPr lang="en-US" sz="1400"/>
              <a:t>Beth Zemsky, Facilitating Cultural Change</a:t>
            </a:r>
          </a:p>
          <a:p>
            <a:endParaRPr lang="en-US"/>
          </a:p>
        </p:txBody>
      </p:sp>
    </p:spTree>
    <p:extLst>
      <p:ext uri="{BB962C8B-B14F-4D97-AF65-F5344CB8AC3E}">
        <p14:creationId xmlns:p14="http://schemas.microsoft.com/office/powerpoint/2010/main" val="203997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77C64-E9C0-2843-455D-CD24BA76AF1A}"/>
              </a:ext>
            </a:extLst>
          </p:cNvPr>
          <p:cNvSpPr>
            <a:spLocks noGrp="1"/>
          </p:cNvSpPr>
          <p:nvPr>
            <p:ph type="title"/>
          </p:nvPr>
        </p:nvSpPr>
        <p:spPr>
          <a:xfrm>
            <a:off x="640080" y="325369"/>
            <a:ext cx="4368602" cy="1956841"/>
          </a:xfrm>
        </p:spPr>
        <p:txBody>
          <a:bodyPr anchor="b">
            <a:normAutofit/>
          </a:bodyPr>
          <a:lstStyle/>
          <a:p>
            <a:r>
              <a:rPr lang="en-US" sz="5000"/>
              <a:t>Welcome &amp; a few requests … </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33C94E-CB27-123A-C491-CFB704483029}"/>
              </a:ext>
            </a:extLst>
          </p:cNvPr>
          <p:cNvSpPr>
            <a:spLocks noGrp="1"/>
          </p:cNvSpPr>
          <p:nvPr>
            <p:ph idx="1"/>
          </p:nvPr>
        </p:nvSpPr>
        <p:spPr>
          <a:xfrm>
            <a:off x="640080" y="2872899"/>
            <a:ext cx="4243589" cy="3320668"/>
          </a:xfrm>
        </p:spPr>
        <p:txBody>
          <a:bodyPr>
            <a:normAutofit/>
          </a:bodyPr>
          <a:lstStyle/>
          <a:p>
            <a:r>
              <a:rPr lang="en-US" sz="2200" dirty="0"/>
              <a:t>Have on hand a piece of paper and pen/pencil to do the exercises</a:t>
            </a:r>
          </a:p>
          <a:p>
            <a:r>
              <a:rPr lang="en-US" sz="2200" dirty="0"/>
              <a:t>Keep your cameras on </a:t>
            </a:r>
          </a:p>
          <a:p>
            <a:r>
              <a:rPr lang="en-US" sz="2200" dirty="0"/>
              <a:t>Please mute yourself</a:t>
            </a:r>
          </a:p>
          <a:p>
            <a:r>
              <a:rPr lang="en-US" sz="2200" dirty="0"/>
              <a:t>Participate in the breakout groups  </a:t>
            </a:r>
          </a:p>
        </p:txBody>
      </p:sp>
      <p:pic>
        <p:nvPicPr>
          <p:cNvPr id="11" name="Picture 10" descr="A pencil drawing a line on a white surface">
            <a:extLst>
              <a:ext uri="{FF2B5EF4-FFF2-40B4-BE49-F238E27FC236}">
                <a16:creationId xmlns:a16="http://schemas.microsoft.com/office/drawing/2014/main" id="{73CD519A-540D-DDC2-751D-309A678D697D}"/>
              </a:ext>
            </a:extLst>
          </p:cNvPr>
          <p:cNvPicPr>
            <a:picLocks noChangeAspect="1"/>
          </p:cNvPicPr>
          <p:nvPr/>
        </p:nvPicPr>
        <p:blipFill>
          <a:blip r:embed="rId4"/>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634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C15A9C-7406-391C-8C8F-BCBE6A050D41}"/>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dirty="0">
                <a:solidFill>
                  <a:schemeClr val="tx1"/>
                </a:solidFill>
                <a:latin typeface="+mj-lt"/>
                <a:ea typeface="+mj-ea"/>
                <a:cs typeface="+mj-cs"/>
              </a:rPr>
              <a:t>Dinner Table Breakout</a:t>
            </a:r>
            <a:endParaRPr lang="en-US" sz="11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7FD0835-BE6A-376D-F034-968ECA9178A7}"/>
              </a:ext>
            </a:extLst>
          </p:cNvPr>
          <p:cNvSpPr>
            <a:spLocks noGrp="1"/>
          </p:cNvSpPr>
          <p:nvPr>
            <p:ph type="body" sz="half" idx="2"/>
          </p:nvPr>
        </p:nvSpPr>
        <p:spPr>
          <a:xfrm>
            <a:off x="5126418" y="552091"/>
            <a:ext cx="6224335" cy="5431536"/>
          </a:xfrm>
        </p:spPr>
        <p:txBody>
          <a:bodyPr vert="horz" lIns="91440" tIns="45720" rIns="91440" bIns="45720" rtlCol="0" anchor="ctr">
            <a:normAutofit/>
          </a:bodyPr>
          <a:lstStyle/>
          <a:p>
            <a:pPr marL="114300">
              <a:spcBef>
                <a:spcPts val="0"/>
              </a:spcBef>
            </a:pPr>
            <a:r>
              <a:rPr lang="en-US" sz="2200" b="1">
                <a:effectLst/>
              </a:rPr>
              <a:t>Think back to your dinner table or how you ate your dinner as a child or youth.  Draw a sketch of your dinner table on a sheet of paper.</a:t>
            </a:r>
          </a:p>
          <a:p>
            <a:pPr marL="114300">
              <a:spcBef>
                <a:spcPts val="0"/>
              </a:spcBef>
            </a:pPr>
            <a:endParaRPr lang="en-US" sz="2200">
              <a:effectLst/>
            </a:endParaRPr>
          </a:p>
          <a:p>
            <a:pPr marL="342900" marR="0" lvl="0" indent="-228600">
              <a:spcBef>
                <a:spcPts val="0"/>
              </a:spcBef>
              <a:spcAft>
                <a:spcPts val="0"/>
              </a:spcAft>
              <a:buFont typeface="Arial" panose="020B0604020202020204" pitchFamily="34" charset="0"/>
              <a:buChar char="•"/>
            </a:pPr>
            <a:r>
              <a:rPr lang="en-US" sz="2200">
                <a:effectLst/>
              </a:rPr>
              <a:t>On the paper, indicate who sat where? </a:t>
            </a:r>
          </a:p>
          <a:p>
            <a:pPr marL="342900" marR="0" lvl="0" indent="-228600">
              <a:spcBef>
                <a:spcPts val="0"/>
              </a:spcBef>
              <a:spcAft>
                <a:spcPts val="0"/>
              </a:spcAft>
              <a:buFont typeface="Arial" panose="020B0604020202020204" pitchFamily="34" charset="0"/>
              <a:buChar char="•"/>
            </a:pPr>
            <a:r>
              <a:rPr lang="en-US" sz="2200">
                <a:effectLst/>
              </a:rPr>
              <a:t>How was dinner served? Who served? </a:t>
            </a:r>
          </a:p>
          <a:p>
            <a:pPr marL="342900" indent="-228600">
              <a:spcBef>
                <a:spcPts val="0"/>
              </a:spcBef>
              <a:buFont typeface="Arial" panose="020B0604020202020204" pitchFamily="34" charset="0"/>
              <a:buChar char="•"/>
            </a:pPr>
            <a:r>
              <a:rPr lang="en-US" sz="2200">
                <a:effectLst/>
              </a:rPr>
              <a:t>What foods are on the table?</a:t>
            </a:r>
          </a:p>
          <a:p>
            <a:pPr marL="342900" marR="0" lvl="0" indent="-228600">
              <a:spcBef>
                <a:spcPts val="0"/>
              </a:spcBef>
              <a:spcAft>
                <a:spcPts val="0"/>
              </a:spcAft>
              <a:buFont typeface="Arial" panose="020B0604020202020204" pitchFamily="34" charset="0"/>
              <a:buChar char="•"/>
            </a:pPr>
            <a:r>
              <a:rPr lang="en-US" sz="2200">
                <a:effectLst/>
              </a:rPr>
              <a:t>How were conversations conducted?  (For example, children were to be silent)</a:t>
            </a:r>
          </a:p>
          <a:p>
            <a:pPr marL="342900" marR="0" lvl="0" indent="-228600">
              <a:spcBef>
                <a:spcPts val="0"/>
              </a:spcBef>
              <a:spcAft>
                <a:spcPts val="0"/>
              </a:spcAft>
              <a:buFont typeface="Arial" panose="020B0604020202020204" pitchFamily="34" charset="0"/>
              <a:buChar char="•"/>
            </a:pPr>
            <a:r>
              <a:rPr lang="en-US" sz="2200">
                <a:effectLst/>
              </a:rPr>
              <a:t>Were their cultural aspects to the dinner (food, style of eating, manners)?</a:t>
            </a:r>
          </a:p>
          <a:p>
            <a:pPr marL="342900" marR="0" lvl="0" indent="-228600">
              <a:spcBef>
                <a:spcPts val="0"/>
              </a:spcBef>
              <a:spcAft>
                <a:spcPts val="0"/>
              </a:spcAft>
              <a:buFont typeface="Arial" panose="020B0604020202020204" pitchFamily="34" charset="0"/>
              <a:buChar char="•"/>
            </a:pPr>
            <a:endParaRPr lang="en-US" sz="2200"/>
          </a:p>
          <a:p>
            <a:pPr marL="342900" marR="0" lvl="0" indent="-228600">
              <a:spcBef>
                <a:spcPts val="0"/>
              </a:spcBef>
              <a:spcAft>
                <a:spcPts val="0"/>
              </a:spcAft>
              <a:buFont typeface="Arial" panose="020B0604020202020204" pitchFamily="34" charset="0"/>
              <a:buChar char="•"/>
            </a:pPr>
            <a:r>
              <a:rPr lang="en-US" sz="2200">
                <a:effectLst/>
              </a:rPr>
              <a:t>Share in your small groups of three, and we will bring you back in12 minutes. </a:t>
            </a:r>
          </a:p>
          <a:p>
            <a:pPr indent="-228600">
              <a:buFont typeface="Arial" panose="020B0604020202020204" pitchFamily="34" charset="0"/>
              <a:buChar char="•"/>
            </a:pPr>
            <a:endParaRPr lang="en-US" sz="2200"/>
          </a:p>
        </p:txBody>
      </p:sp>
      <p:pic>
        <p:nvPicPr>
          <p:cNvPr id="2" name="Picture 1">
            <a:extLst>
              <a:ext uri="{FF2B5EF4-FFF2-40B4-BE49-F238E27FC236}">
                <a16:creationId xmlns:a16="http://schemas.microsoft.com/office/drawing/2014/main" id="{602BFE6A-7C85-3E13-11B3-A47605BB545F}"/>
              </a:ext>
            </a:extLst>
          </p:cNvPr>
          <p:cNvPicPr>
            <a:picLocks noChangeAspect="1"/>
          </p:cNvPicPr>
          <p:nvPr/>
        </p:nvPicPr>
        <p:blipFill>
          <a:blip r:embed="rId3"/>
          <a:stretch>
            <a:fillRect/>
          </a:stretch>
        </p:blipFill>
        <p:spPr>
          <a:xfrm>
            <a:off x="968218" y="1027579"/>
            <a:ext cx="829128" cy="823031"/>
          </a:xfrm>
          <a:prstGeom prst="rect">
            <a:avLst/>
          </a:prstGeom>
        </p:spPr>
      </p:pic>
    </p:spTree>
    <p:extLst>
      <p:ext uri="{BB962C8B-B14F-4D97-AF65-F5344CB8AC3E}">
        <p14:creationId xmlns:p14="http://schemas.microsoft.com/office/powerpoint/2010/main" val="80248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492D8F-F8CA-6796-0421-5CA1F54C997C}"/>
              </a:ext>
            </a:extLst>
          </p:cNvPr>
          <p:cNvSpPr>
            <a:spLocks noGrp="1"/>
          </p:cNvSpPr>
          <p:nvPr>
            <p:ph type="title"/>
          </p:nvPr>
        </p:nvSpPr>
        <p:spPr/>
        <p:txBody>
          <a:bodyPr/>
          <a:lstStyle/>
          <a:p>
            <a:r>
              <a:rPr lang="en-US"/>
              <a:t>Foundational Concepts &amp; Tools </a:t>
            </a:r>
          </a:p>
        </p:txBody>
      </p:sp>
    </p:spTree>
    <p:extLst>
      <p:ext uri="{BB962C8B-B14F-4D97-AF65-F5344CB8AC3E}">
        <p14:creationId xmlns:p14="http://schemas.microsoft.com/office/powerpoint/2010/main" val="48614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E7CC81-7FD2-086B-675A-3AC5B91D4110}"/>
              </a:ext>
            </a:extLst>
          </p:cNvPr>
          <p:cNvSpPr>
            <a:spLocks noGrp="1"/>
          </p:cNvSpPr>
          <p:nvPr>
            <p:ph type="title"/>
          </p:nvPr>
        </p:nvSpPr>
        <p:spPr>
          <a:xfrm>
            <a:off x="841248" y="548640"/>
            <a:ext cx="3600860" cy="5431536"/>
          </a:xfrm>
        </p:spPr>
        <p:txBody>
          <a:bodyPr>
            <a:normAutofit/>
          </a:bodyPr>
          <a:lstStyle/>
          <a:p>
            <a:r>
              <a:rPr lang="en-US" sz="5400"/>
              <a:t>What is Culture? </a:t>
            </a:r>
          </a:p>
        </p:txBody>
      </p:sp>
      <p:sp>
        <p:nvSpPr>
          <p:cNvPr id="2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7">
            <a:extLst>
              <a:ext uri="{FF2B5EF4-FFF2-40B4-BE49-F238E27FC236}">
                <a16:creationId xmlns:a16="http://schemas.microsoft.com/office/drawing/2014/main" id="{5B4DAE15-00CE-B1C0-6E6E-590968E8B35D}"/>
              </a:ext>
            </a:extLst>
          </p:cNvPr>
          <p:cNvSpPr>
            <a:spLocks noGrp="1"/>
          </p:cNvSpPr>
          <p:nvPr>
            <p:ph idx="1"/>
          </p:nvPr>
        </p:nvSpPr>
        <p:spPr>
          <a:xfrm>
            <a:off x="5126418" y="552091"/>
            <a:ext cx="6224335" cy="5431536"/>
          </a:xfrm>
        </p:spPr>
        <p:txBody>
          <a:bodyPr anchor="ctr">
            <a:normAutofit/>
          </a:bodyPr>
          <a:lstStyle/>
          <a:p>
            <a:pPr marL="0" indent="0">
              <a:buNone/>
            </a:pPr>
            <a:r>
              <a:rPr lang="en-US" sz="2200" i="1"/>
              <a:t>At its deepest level, culture embodies the </a:t>
            </a:r>
            <a:r>
              <a:rPr lang="en-US" sz="2200" b="1" i="1"/>
              <a:t>deeply held values </a:t>
            </a:r>
            <a:r>
              <a:rPr lang="en-US" sz="2200" i="1"/>
              <a:t>that are </a:t>
            </a:r>
            <a:r>
              <a:rPr lang="en-US" sz="2200" b="1" i="1"/>
              <a:t>not easily changed </a:t>
            </a:r>
            <a:r>
              <a:rPr lang="en-US" sz="2200" i="1"/>
              <a:t>and </a:t>
            </a:r>
            <a:r>
              <a:rPr lang="en-US" sz="2200" b="1" i="1"/>
              <a:t>that govern ways of thinking, acting, and resolving problems</a:t>
            </a:r>
            <a:r>
              <a:rPr lang="en-US" sz="2200" i="1"/>
              <a:t> </a:t>
            </a:r>
            <a:r>
              <a:rPr lang="en-US" sz="2200"/>
              <a:t>(Peterson and Spencer, 1990; Schein, 1992). </a:t>
            </a:r>
          </a:p>
          <a:p>
            <a:pPr marL="0" indent="0">
              <a:buNone/>
            </a:pPr>
            <a:endParaRPr lang="en-US" sz="2200"/>
          </a:p>
          <a:p>
            <a:pPr marL="0" indent="0">
              <a:buNone/>
            </a:pPr>
            <a:r>
              <a:rPr lang="en-US" sz="2200"/>
              <a:t>It reflects a “set of agreed upon expectations” and becomes what is considered </a:t>
            </a:r>
            <a:r>
              <a:rPr lang="en-US" sz="2200" b="1"/>
              <a:t>“normal”</a:t>
            </a:r>
            <a:endParaRPr lang="en-US" sz="2200"/>
          </a:p>
          <a:p>
            <a:endParaRPr lang="en-US" sz="2200"/>
          </a:p>
        </p:txBody>
      </p:sp>
    </p:spTree>
    <p:extLst>
      <p:ext uri="{BB962C8B-B14F-4D97-AF65-F5344CB8AC3E}">
        <p14:creationId xmlns:p14="http://schemas.microsoft.com/office/powerpoint/2010/main" val="192858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2FB4E4-3CC9-0FB9-817B-A56229DCCE51}"/>
              </a:ext>
            </a:extLst>
          </p:cNvPr>
          <p:cNvSpPr>
            <a:spLocks noGrp="1"/>
          </p:cNvSpPr>
          <p:nvPr>
            <p:ph type="title"/>
          </p:nvPr>
        </p:nvSpPr>
        <p:spPr>
          <a:xfrm>
            <a:off x="841247" y="978619"/>
            <a:ext cx="3410712" cy="1106424"/>
          </a:xfrm>
        </p:spPr>
        <p:txBody>
          <a:bodyPr>
            <a:normAutofit/>
          </a:bodyPr>
          <a:lstStyle/>
          <a:p>
            <a:r>
              <a:rPr lang="en-US" sz="2800" b="1">
                <a:latin typeface="Aptos" panose="020B0004020202020204" pitchFamily="34" charset="0"/>
              </a:rPr>
              <a:t>The Iceberg Concept of Culture</a:t>
            </a:r>
          </a:p>
        </p:txBody>
      </p:sp>
      <p:sp>
        <p:nvSpPr>
          <p:cNvPr id="15"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3842F4C5-8EF7-91BF-D62E-73B92B05272B}"/>
              </a:ext>
            </a:extLst>
          </p:cNvPr>
          <p:cNvSpPr>
            <a:spLocks noGrp="1"/>
          </p:cNvSpPr>
          <p:nvPr>
            <p:ph idx="1"/>
          </p:nvPr>
        </p:nvSpPr>
        <p:spPr>
          <a:xfrm>
            <a:off x="841247" y="2359152"/>
            <a:ext cx="3410712" cy="3425043"/>
          </a:xfrm>
        </p:spPr>
        <p:txBody>
          <a:bodyPr>
            <a:normAutofit/>
          </a:bodyPr>
          <a:lstStyle/>
          <a:p>
            <a:r>
              <a:rPr lang="en-US" sz="2400"/>
              <a:t>What is seen</a:t>
            </a:r>
          </a:p>
          <a:p>
            <a:r>
              <a:rPr lang="en-US" sz="2400"/>
              <a:t>What is unseen</a:t>
            </a:r>
          </a:p>
          <a:p>
            <a:r>
              <a:rPr lang="en-US" sz="2400"/>
              <a:t>Which is greater, above or beneath the waterline?</a:t>
            </a:r>
          </a:p>
        </p:txBody>
      </p:sp>
      <p:pic>
        <p:nvPicPr>
          <p:cNvPr id="4" name="Content Placeholder 3" descr="A iceberg with text and words&#10;&#10;Description automatically generated with medium confidence">
            <a:extLst>
              <a:ext uri="{FF2B5EF4-FFF2-40B4-BE49-F238E27FC236}">
                <a16:creationId xmlns:a16="http://schemas.microsoft.com/office/drawing/2014/main" id="{5830AFBB-988F-135D-3AFB-0B6BDCA3E405}"/>
              </a:ext>
            </a:extLst>
          </p:cNvPr>
          <p:cNvPicPr>
            <a:picLocks/>
          </p:cNvPicPr>
          <p:nvPr/>
        </p:nvPicPr>
        <p:blipFill>
          <a:blip r:embed="rId3">
            <a:extLst>
              <a:ext uri="{28A0092B-C50C-407E-A947-70E740481C1C}">
                <a14:useLocalDpi xmlns:a14="http://schemas.microsoft.com/office/drawing/2010/main" val="0"/>
              </a:ext>
            </a:extLst>
          </a:blip>
          <a:srcRect l="7323" r="605" b="-1"/>
          <a:stretch/>
        </p:blipFill>
        <p:spPr>
          <a:xfrm>
            <a:off x="5124450" y="634382"/>
            <a:ext cx="6657213" cy="5495162"/>
          </a:xfrm>
          <a:prstGeom prst="rect">
            <a:avLst/>
          </a:prstGeom>
        </p:spPr>
      </p:pic>
    </p:spTree>
    <p:extLst>
      <p:ext uri="{BB962C8B-B14F-4D97-AF65-F5344CB8AC3E}">
        <p14:creationId xmlns:p14="http://schemas.microsoft.com/office/powerpoint/2010/main" val="293556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99ED9D-8470-42AB-9E80-59CC4F1D8C82}"/>
              </a:ext>
            </a:extLst>
          </p:cNvPr>
          <p:cNvSpPr>
            <a:spLocks noGrp="1"/>
          </p:cNvSpPr>
          <p:nvPr>
            <p:ph type="title"/>
          </p:nvPr>
        </p:nvSpPr>
        <p:spPr>
          <a:xfrm>
            <a:off x="838200" y="365125"/>
            <a:ext cx="10515600" cy="1066771"/>
          </a:xfrm>
        </p:spPr>
        <p:txBody>
          <a:bodyPr>
            <a:normAutofit fontScale="90000"/>
          </a:bodyPr>
          <a:lstStyle/>
          <a:p>
            <a:br>
              <a:rPr lang="en-US" b="1" dirty="0"/>
            </a:br>
            <a:r>
              <a:rPr lang="en-US" b="1" dirty="0">
                <a:solidFill>
                  <a:schemeClr val="accent2"/>
                </a:solidFill>
              </a:rPr>
              <a:t>        Cultural Lens</a:t>
            </a:r>
            <a:r>
              <a:rPr lang="en-US" sz="4400" dirty="0">
                <a:solidFill>
                  <a:srgbClr val="FFFFFF"/>
                </a:solidFill>
              </a:rPr>
              <a:t> important</a:t>
            </a:r>
            <a:endParaRPr lang="en-US" dirty="0"/>
          </a:p>
        </p:txBody>
      </p:sp>
      <p:pic>
        <p:nvPicPr>
          <p:cNvPr id="13" name="Content Placeholder 12" descr="A pair of sunglasses&#10;&#10;Description automatically generated with medium confidence">
            <a:extLst>
              <a:ext uri="{FF2B5EF4-FFF2-40B4-BE49-F238E27FC236}">
                <a16:creationId xmlns:a16="http://schemas.microsoft.com/office/drawing/2014/main" id="{532E362E-A4B8-4360-B4DA-0937C9D1812F}"/>
              </a:ext>
            </a:extLst>
          </p:cNvPr>
          <p:cNvPicPr>
            <a:picLocks noGrp="1" noChangeAspect="1"/>
          </p:cNvPicPr>
          <p:nvPr>
            <p:ph sz="half" idx="1"/>
          </p:nvPr>
        </p:nvPicPr>
        <p:blipFill>
          <a:blip r:embed="rId3"/>
          <a:stretch>
            <a:fillRect/>
          </a:stretch>
        </p:blipFill>
        <p:spPr>
          <a:xfrm>
            <a:off x="996593" y="2366506"/>
            <a:ext cx="4189769" cy="2815888"/>
          </a:xfrm>
          <a:prstGeom prst="rect">
            <a:avLst/>
          </a:prstGeom>
        </p:spPr>
      </p:pic>
      <p:graphicFrame>
        <p:nvGraphicFramePr>
          <p:cNvPr id="15" name="Content Placeholder 11">
            <a:extLst>
              <a:ext uri="{FF2B5EF4-FFF2-40B4-BE49-F238E27FC236}">
                <a16:creationId xmlns:a16="http://schemas.microsoft.com/office/drawing/2014/main" id="{21C49B9E-B898-4986-83A2-1EA2EB86D6FF}"/>
              </a:ext>
            </a:extLst>
          </p:cNvPr>
          <p:cNvGraphicFramePr>
            <a:graphicFrameLocks noGrp="1"/>
          </p:cNvGraphicFramePr>
          <p:nvPr>
            <p:ph sz="half" idx="2"/>
            <p:extLst>
              <p:ext uri="{D42A27DB-BD31-4B8C-83A1-F6EECF244321}">
                <p14:modId xmlns:p14="http://schemas.microsoft.com/office/powerpoint/2010/main" val="323283718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E05EAF1B-CDC4-713D-A974-F74B409D2088}"/>
              </a:ext>
            </a:extLst>
          </p:cNvPr>
          <p:cNvPicPr>
            <a:picLocks noChangeAspect="1"/>
          </p:cNvPicPr>
          <p:nvPr/>
        </p:nvPicPr>
        <p:blipFill>
          <a:blip r:embed="rId9"/>
          <a:stretch>
            <a:fillRect/>
          </a:stretch>
        </p:blipFill>
        <p:spPr>
          <a:xfrm>
            <a:off x="838200" y="616390"/>
            <a:ext cx="829128" cy="823031"/>
          </a:xfrm>
          <a:prstGeom prst="rect">
            <a:avLst/>
          </a:prstGeom>
        </p:spPr>
      </p:pic>
    </p:spTree>
    <p:extLst>
      <p:ext uri="{BB962C8B-B14F-4D97-AF65-F5344CB8AC3E}">
        <p14:creationId xmlns:p14="http://schemas.microsoft.com/office/powerpoint/2010/main" val="57550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5180FBC-EE41-D02E-03EF-EA23AB53490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800" kern="1200">
                <a:solidFill>
                  <a:schemeClr val="tx1"/>
                </a:solidFill>
                <a:latin typeface="Aptos" panose="020B0004020202020204" pitchFamily="34" charset="0"/>
              </a:rPr>
              <a:t>We are ethnocentri</a:t>
            </a:r>
            <a:r>
              <a:rPr lang="en-US" sz="4800">
                <a:latin typeface="Aptos" panose="020B0004020202020204" pitchFamily="34" charset="0"/>
              </a:rPr>
              <a:t>c beings</a:t>
            </a:r>
            <a:endParaRPr lang="en-US" sz="4800" kern="1200">
              <a:solidFill>
                <a:schemeClr val="tx1"/>
              </a:solidFill>
              <a:latin typeface="Aptos" panose="020B0004020202020204" pitchFamily="34" charset="0"/>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rawing of a person&amp;#39;s head&#10;&#10;Description automatically generated">
            <a:extLst>
              <a:ext uri="{FF2B5EF4-FFF2-40B4-BE49-F238E27FC236}">
                <a16:creationId xmlns:a16="http://schemas.microsoft.com/office/drawing/2014/main" id="{86961D8E-D420-4BB4-F03B-2A72FDCCB813}"/>
              </a:ext>
            </a:extLst>
          </p:cNvPr>
          <p:cNvPicPr>
            <a:picLocks noChangeAspect="1"/>
          </p:cNvPicPr>
          <p:nvPr/>
        </p:nvPicPr>
        <p:blipFill>
          <a:blip r:embed="rId3"/>
          <a:stretch>
            <a:fillRect/>
          </a:stretch>
        </p:blipFill>
        <p:spPr>
          <a:xfrm>
            <a:off x="4599587" y="637466"/>
            <a:ext cx="7720395" cy="5842416"/>
          </a:xfrm>
          <a:prstGeom prst="rect">
            <a:avLst/>
          </a:prstGeom>
        </p:spPr>
      </p:pic>
      <p:sp>
        <p:nvSpPr>
          <p:cNvPr id="4" name="TextBox 3">
            <a:extLst>
              <a:ext uri="{FF2B5EF4-FFF2-40B4-BE49-F238E27FC236}">
                <a16:creationId xmlns:a16="http://schemas.microsoft.com/office/drawing/2014/main" id="{10EF4B47-9199-F33C-93C5-0DB24A31DEC7}"/>
              </a:ext>
            </a:extLst>
          </p:cNvPr>
          <p:cNvSpPr txBox="1"/>
          <p:nvPr/>
        </p:nvSpPr>
        <p:spPr>
          <a:xfrm>
            <a:off x="437895" y="4711078"/>
            <a:ext cx="416169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ea typeface="Calibri"/>
                <a:cs typeface="Calibri"/>
              </a:rPr>
              <a:t>Evaluate other peoples &amp; practices according to our own cultural conditioning. </a:t>
            </a:r>
          </a:p>
        </p:txBody>
      </p:sp>
    </p:spTree>
    <p:extLst>
      <p:ext uri="{BB962C8B-B14F-4D97-AF65-F5344CB8AC3E}">
        <p14:creationId xmlns:p14="http://schemas.microsoft.com/office/powerpoint/2010/main" val="40098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Underwater World. Cute Cartoon Colorful Different Fish. Aquarium Underwater Life. Cartoon ...">
            <a:extLst>
              <a:ext uri="{FF2B5EF4-FFF2-40B4-BE49-F238E27FC236}">
                <a16:creationId xmlns:a16="http://schemas.microsoft.com/office/drawing/2014/main" id="{A50A1D40-206D-0755-6068-3EDFA13607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6CFE73-F964-7D5D-F3E0-2744FE31C401}"/>
              </a:ext>
            </a:extLst>
          </p:cNvPr>
          <p:cNvSpPr>
            <a:spLocks noGrp="1"/>
          </p:cNvSpPr>
          <p:nvPr>
            <p:ph idx="1"/>
          </p:nvPr>
        </p:nvSpPr>
        <p:spPr>
          <a:xfrm>
            <a:off x="594109" y="1535289"/>
            <a:ext cx="6620505" cy="4359484"/>
          </a:xfrm>
        </p:spPr>
        <p:txBody>
          <a:bodyPr>
            <a:normAutofit/>
          </a:bodyPr>
          <a:lstStyle/>
          <a:p>
            <a:pPr marL="0" indent="0">
              <a:buNone/>
            </a:pPr>
            <a:r>
              <a:rPr lang="en-US" sz="3200"/>
              <a:t>“Culture hides much more than it reveals, and strangely enough what it hides, it hides most effectively from its own participants. Years of study have convinced me that the real job is not to understand foreign culture but to understand our own.”  Edward T. Hall </a:t>
            </a:r>
          </a:p>
        </p:txBody>
      </p:sp>
    </p:spTree>
    <p:extLst>
      <p:ext uri="{BB962C8B-B14F-4D97-AF65-F5344CB8AC3E}">
        <p14:creationId xmlns:p14="http://schemas.microsoft.com/office/powerpoint/2010/main" val="32115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4C94FF9-C7BA-A21C-EADA-D41F0925636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Mirror of Self-Awareness </a:t>
            </a:r>
          </a:p>
        </p:txBody>
      </p:sp>
      <p:sp>
        <p:nvSpPr>
          <p:cNvPr id="6" name="Content Placeholder 5">
            <a:extLst>
              <a:ext uri="{FF2B5EF4-FFF2-40B4-BE49-F238E27FC236}">
                <a16:creationId xmlns:a16="http://schemas.microsoft.com/office/drawing/2014/main" id="{BD08D63B-2B9C-EF17-61DC-8D8BB3670367}"/>
              </a:ext>
            </a:extLst>
          </p:cNvPr>
          <p:cNvSpPr>
            <a:spLocks noGrp="1"/>
          </p:cNvSpPr>
          <p:nvPr>
            <p:ph sz="half" idx="1"/>
          </p:nvPr>
        </p:nvSpPr>
        <p:spPr>
          <a:xfrm>
            <a:off x="890339" y="4636008"/>
            <a:ext cx="3734014" cy="1572768"/>
          </a:xfrm>
        </p:spPr>
        <p:txBody>
          <a:bodyPr vert="horz" lIns="91440" tIns="45720" rIns="91440" bIns="45720" rtlCol="0">
            <a:normAutofit/>
          </a:bodyPr>
          <a:lstStyle/>
          <a:p>
            <a:pPr marL="0" indent="0">
              <a:buNone/>
            </a:pPr>
            <a:r>
              <a:rPr lang="en-US" sz="2400"/>
              <a:t>“Knowing yourself is the beginning of all wisdom.”</a:t>
            </a:r>
          </a:p>
        </p:txBody>
      </p:sp>
      <p:sp>
        <p:nvSpPr>
          <p:cNvPr id="3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6152A6BD-2D24-4AFD-D240-6481352AED2F}"/>
              </a:ext>
            </a:extLst>
          </p:cNvPr>
          <p:cNvPicPr>
            <a:picLocks noGrp="1" noChangeAspect="1"/>
          </p:cNvPicPr>
          <p:nvPr>
            <p:ph sz="half" idx="2"/>
          </p:nvPr>
        </p:nvPicPr>
        <p:blipFill>
          <a:blip r:embed="rId3"/>
          <a:srcRect l="2301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1">
            <a:extLst>
              <a:ext uri="{FF2B5EF4-FFF2-40B4-BE49-F238E27FC236}">
                <a16:creationId xmlns:a16="http://schemas.microsoft.com/office/drawing/2014/main" id="{0310A32D-3E0E-F4E1-8873-7B5BE1E7C509}"/>
              </a:ext>
            </a:extLst>
          </p:cNvPr>
          <p:cNvPicPr>
            <a:picLocks noChangeAspect="1"/>
          </p:cNvPicPr>
          <p:nvPr/>
        </p:nvPicPr>
        <p:blipFill>
          <a:blip r:embed="rId4"/>
          <a:stretch>
            <a:fillRect/>
          </a:stretch>
        </p:blipFill>
        <p:spPr>
          <a:xfrm>
            <a:off x="888813" y="767219"/>
            <a:ext cx="829128" cy="823031"/>
          </a:xfrm>
          <a:prstGeom prst="rect">
            <a:avLst/>
          </a:prstGeom>
        </p:spPr>
      </p:pic>
    </p:spTree>
    <p:extLst>
      <p:ext uri="{BB962C8B-B14F-4D97-AF65-F5344CB8AC3E}">
        <p14:creationId xmlns:p14="http://schemas.microsoft.com/office/powerpoint/2010/main" val="363833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D15A-923D-456F-808B-ABA7BF2C8BBA}"/>
              </a:ext>
            </a:extLst>
          </p:cNvPr>
          <p:cNvSpPr>
            <a:spLocks noGrp="1"/>
          </p:cNvSpPr>
          <p:nvPr>
            <p:ph type="title"/>
          </p:nvPr>
        </p:nvSpPr>
        <p:spPr>
          <a:xfrm>
            <a:off x="635000" y="640823"/>
            <a:ext cx="3418659" cy="5583148"/>
          </a:xfrm>
        </p:spPr>
        <p:txBody>
          <a:bodyPr anchor="ctr">
            <a:normAutofit/>
          </a:bodyPr>
          <a:lstStyle/>
          <a:p>
            <a:r>
              <a:rPr lang="en-US" sz="5400"/>
              <a:t>Cultural Influences in Three Areas</a:t>
            </a:r>
          </a:p>
        </p:txBody>
      </p:sp>
      <p:graphicFrame>
        <p:nvGraphicFramePr>
          <p:cNvPr id="5" name="Content Placeholder 2">
            <a:extLst>
              <a:ext uri="{FF2B5EF4-FFF2-40B4-BE49-F238E27FC236}">
                <a16:creationId xmlns:a16="http://schemas.microsoft.com/office/drawing/2014/main" id="{70F00D57-3B89-4A01-A670-0AE68F82CAB2}"/>
              </a:ext>
            </a:extLst>
          </p:cNvPr>
          <p:cNvGraphicFramePr>
            <a:graphicFrameLocks noGrp="1"/>
          </p:cNvGraphicFramePr>
          <p:nvPr>
            <p:ph idx="1"/>
            <p:extLst>
              <p:ext uri="{D42A27DB-BD31-4B8C-83A1-F6EECF244321}">
                <p14:modId xmlns:p14="http://schemas.microsoft.com/office/powerpoint/2010/main" val="20202177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016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1DB7702-5696-3C99-4339-47DB378D373E}"/>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a:solidFill>
                  <a:srgbClr val="FFFFFF"/>
                </a:solidFill>
                <a:latin typeface="+mj-lt"/>
                <a:ea typeface="+mj-ea"/>
                <a:cs typeface="+mj-cs"/>
              </a:rPr>
              <a:t>2 min- Stretch Break </a:t>
            </a:r>
          </a:p>
        </p:txBody>
      </p:sp>
      <p:sp>
        <p:nvSpPr>
          <p:cNvPr id="15"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02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BD814-A945-7B58-4948-198BB73CDB77}"/>
              </a:ext>
            </a:extLst>
          </p:cNvPr>
          <p:cNvSpPr>
            <a:spLocks noGrp="1"/>
          </p:cNvSpPr>
          <p:nvPr>
            <p:ph type="title"/>
          </p:nvPr>
        </p:nvSpPr>
        <p:spPr>
          <a:xfrm>
            <a:off x="1255058" y="5532718"/>
            <a:ext cx="9681882" cy="739880"/>
          </a:xfrm>
        </p:spPr>
        <p:txBody>
          <a:bodyPr vert="horz" lIns="91440" tIns="45720" rIns="91440" bIns="45720" rtlCol="0" anchor="b">
            <a:normAutofit fontScale="90000"/>
          </a:bodyPr>
          <a:lstStyle/>
          <a:p>
            <a:pPr algn="ctr"/>
            <a:r>
              <a:rPr lang="en-US" sz="3600" kern="1200" dirty="0">
                <a:solidFill>
                  <a:schemeClr val="tx1">
                    <a:lumMod val="85000"/>
                    <a:lumOff val="15000"/>
                  </a:schemeClr>
                </a:solidFill>
                <a:latin typeface="+mj-lt"/>
                <a:ea typeface="+mj-ea"/>
                <a:cs typeface="+mj-cs"/>
              </a:rPr>
              <a:t>Welcome from UWF El Camino Real President Debbie Ow</a:t>
            </a:r>
          </a:p>
        </p:txBody>
      </p:sp>
      <p:pic>
        <p:nvPicPr>
          <p:cNvPr id="5" name="Picture 4" descr="A group of people with their arms raised&#10;&#10;AI-generated content may be incorrect.">
            <a:extLst>
              <a:ext uri="{FF2B5EF4-FFF2-40B4-BE49-F238E27FC236}">
                <a16:creationId xmlns:a16="http://schemas.microsoft.com/office/drawing/2014/main" id="{AD769256-ED4C-F4F0-174F-046505807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87" y="1446632"/>
            <a:ext cx="10945825" cy="2490175"/>
          </a:xfrm>
          <a:prstGeom prst="rect">
            <a:avLst/>
          </a:prstGeom>
        </p:spPr>
      </p:pic>
    </p:spTree>
    <p:extLst>
      <p:ext uri="{BB962C8B-B14F-4D97-AF65-F5344CB8AC3E}">
        <p14:creationId xmlns:p14="http://schemas.microsoft.com/office/powerpoint/2010/main" val="413550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0125C28-754F-B030-8774-9590D2D66427}"/>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Communication </a:t>
            </a:r>
          </a:p>
        </p:txBody>
      </p:sp>
      <p:sp>
        <p:nvSpPr>
          <p:cNvPr id="3" name="Text Placeholder 2">
            <a:extLst>
              <a:ext uri="{FF2B5EF4-FFF2-40B4-BE49-F238E27FC236}">
                <a16:creationId xmlns:a16="http://schemas.microsoft.com/office/drawing/2014/main" id="{3DB3608C-99F6-7E19-2874-7B7DE381FB66}"/>
              </a:ext>
            </a:extLst>
          </p:cNvPr>
          <p:cNvSpPr>
            <a:spLocks noGrp="1"/>
          </p:cNvSpPr>
          <p:nvPr>
            <p:ph type="body" idx="1"/>
          </p:nvPr>
        </p:nvSpPr>
        <p:spPr>
          <a:xfrm>
            <a:off x="5297760" y="4636008"/>
            <a:ext cx="6251111" cy="1572768"/>
          </a:xfrm>
        </p:spPr>
        <p:txBody>
          <a:bodyPr vert="horz" lIns="91440" tIns="45720" rIns="91440" bIns="45720" rtlCol="0" anchor="t">
            <a:normAutofit/>
          </a:bodyPr>
          <a:lstStyle/>
          <a:p>
            <a:r>
              <a:rPr lang="en-US" dirty="0">
                <a:solidFill>
                  <a:schemeClr val="tx1"/>
                </a:solidFill>
              </a:rPr>
              <a:t>Pre-recorded message from DS Sun </a:t>
            </a:r>
            <a:r>
              <a:rPr lang="en-US" dirty="0" err="1">
                <a:solidFill>
                  <a:schemeClr val="tx1"/>
                </a:solidFill>
              </a:rPr>
              <a:t>Hee</a:t>
            </a:r>
            <a:r>
              <a:rPr lang="en-US" dirty="0">
                <a:solidFill>
                  <a:schemeClr val="tx1"/>
                </a:solidFill>
              </a:rPr>
              <a:t> Kim, Bay District</a:t>
            </a:r>
          </a:p>
        </p:txBody>
      </p:sp>
      <p:pic>
        <p:nvPicPr>
          <p:cNvPr id="2" name="Picture 1" descr="A person smiling at camera&#10;&#10;AI-generated content may be incorrect.">
            <a:extLst>
              <a:ext uri="{FF2B5EF4-FFF2-40B4-BE49-F238E27FC236}">
                <a16:creationId xmlns:a16="http://schemas.microsoft.com/office/drawing/2014/main" id="{38CCEC6C-2CDA-A3CF-CAFC-6C34693D786D}"/>
              </a:ext>
            </a:extLst>
          </p:cNvPr>
          <p:cNvPicPr>
            <a:picLocks noChangeAspect="1"/>
          </p:cNvPicPr>
          <p:nvPr/>
        </p:nvPicPr>
        <p:blipFill>
          <a:blip r:embed="rId2"/>
          <a:srcRect r="115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MUNCIATION-DIRECT &amp; INDIRECT">
            <a:hlinkClick r:id="" action="ppaction://media"/>
            <a:extLst>
              <a:ext uri="{FF2B5EF4-FFF2-40B4-BE49-F238E27FC236}">
                <a16:creationId xmlns:a16="http://schemas.microsoft.com/office/drawing/2014/main" id="{8867113E-F20D-4F0C-202D-1BF3A25ADB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6" y="-4313"/>
            <a:ext cx="12197750" cy="6881003"/>
          </a:xfrm>
          <a:prstGeom prst="rect">
            <a:avLst/>
          </a:prstGeom>
        </p:spPr>
      </p:pic>
    </p:spTree>
    <p:extLst>
      <p:ext uri="{BB962C8B-B14F-4D97-AF65-F5344CB8AC3E}">
        <p14:creationId xmlns:p14="http://schemas.microsoft.com/office/powerpoint/2010/main" val="253317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1676FB-9EC9-D3ED-75A0-3BA076EC00B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A5002D2-506E-432E-045D-489647D4F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92F20AA6-5BBE-3B16-06F4-0EABA80D6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7CAA7E4-048F-C260-560B-996E42922A47}"/>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a:solidFill>
                  <a:srgbClr val="FFFFFF"/>
                </a:solidFill>
                <a:latin typeface="+mj-lt"/>
                <a:ea typeface="+mj-ea"/>
                <a:cs typeface="+mj-cs"/>
              </a:rPr>
              <a:t>Break </a:t>
            </a:r>
          </a:p>
        </p:txBody>
      </p:sp>
      <p:sp>
        <p:nvSpPr>
          <p:cNvPr id="15" name="sketch line">
            <a:extLst>
              <a:ext uri="{FF2B5EF4-FFF2-40B4-BE49-F238E27FC236}">
                <a16:creationId xmlns:a16="http://schemas.microsoft.com/office/drawing/2014/main" id="{8333B285-066F-CE56-C659-F8533AEEA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275A-302C-6BE7-350D-FFD8E69A39AC}"/>
              </a:ext>
            </a:extLst>
          </p:cNvPr>
          <p:cNvSpPr>
            <a:spLocks noGrp="1"/>
          </p:cNvSpPr>
          <p:nvPr>
            <p:ph type="title"/>
          </p:nvPr>
        </p:nvSpPr>
        <p:spPr>
          <a:xfrm>
            <a:off x="165100" y="2765425"/>
            <a:ext cx="2882900" cy="1319213"/>
          </a:xfrm>
        </p:spPr>
        <p:txBody>
          <a:bodyPr>
            <a:normAutofit fontScale="90000"/>
          </a:bodyPr>
          <a:lstStyle/>
          <a:p>
            <a:r>
              <a:rPr lang="en-US" dirty="0"/>
              <a:t>Video: </a:t>
            </a:r>
            <a:br>
              <a:rPr lang="en-US" dirty="0"/>
            </a:br>
            <a:r>
              <a:rPr lang="en-US" dirty="0"/>
              <a:t>Time Versus Relationship </a:t>
            </a:r>
          </a:p>
        </p:txBody>
      </p:sp>
      <p:pic>
        <p:nvPicPr>
          <p:cNvPr id="6" name="Online Media 5" title="Cultural Dimension: time versus relationship">
            <a:hlinkClick r:id="" action="ppaction://media"/>
            <a:extLst>
              <a:ext uri="{FF2B5EF4-FFF2-40B4-BE49-F238E27FC236}">
                <a16:creationId xmlns:a16="http://schemas.microsoft.com/office/drawing/2014/main" id="{340851A0-41EA-BC21-C88A-6A4A9D03C9BF}"/>
              </a:ext>
            </a:extLst>
          </p:cNvPr>
          <p:cNvPicPr>
            <a:picLocks noGrp="1" noRot="1" noChangeAspect="1"/>
          </p:cNvPicPr>
          <p:nvPr>
            <p:ph idx="1"/>
            <a:videoFile r:link="rId1"/>
          </p:nvPr>
        </p:nvPicPr>
        <p:blipFill>
          <a:blip r:embed="rId3"/>
          <a:stretch>
            <a:fillRect/>
          </a:stretch>
        </p:blipFill>
        <p:spPr>
          <a:xfrm>
            <a:off x="3049588" y="-3175"/>
            <a:ext cx="9140825" cy="6859588"/>
          </a:xfrm>
        </p:spPr>
      </p:pic>
    </p:spTree>
    <p:extLst>
      <p:ext uri="{BB962C8B-B14F-4D97-AF65-F5344CB8AC3E}">
        <p14:creationId xmlns:p14="http://schemas.microsoft.com/office/powerpoint/2010/main" val="289231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F178-3E72-410C-23A5-A40494546DE7}"/>
              </a:ext>
            </a:extLst>
          </p:cNvPr>
          <p:cNvSpPr>
            <a:spLocks noGrp="1"/>
          </p:cNvSpPr>
          <p:nvPr>
            <p:ph type="title"/>
          </p:nvPr>
        </p:nvSpPr>
        <p:spPr>
          <a:xfrm>
            <a:off x="838200" y="365125"/>
            <a:ext cx="10515600" cy="1092483"/>
          </a:xfrm>
        </p:spPr>
        <p:txBody>
          <a:bodyPr>
            <a:normAutofit fontScale="90000"/>
          </a:bodyPr>
          <a:lstStyle/>
          <a:p>
            <a:r>
              <a:rPr lang="en-US" dirty="0">
                <a:latin typeface="Aptos"/>
              </a:rPr>
              <a:t>Case Study</a:t>
            </a:r>
            <a:br>
              <a:rPr lang="en-US" dirty="0"/>
            </a:br>
            <a:r>
              <a:rPr lang="en-US" dirty="0"/>
              <a:t> </a:t>
            </a:r>
          </a:p>
        </p:txBody>
      </p:sp>
      <p:sp>
        <p:nvSpPr>
          <p:cNvPr id="3" name="Content Placeholder 2">
            <a:extLst>
              <a:ext uri="{FF2B5EF4-FFF2-40B4-BE49-F238E27FC236}">
                <a16:creationId xmlns:a16="http://schemas.microsoft.com/office/drawing/2014/main" id="{BCD40B09-CE52-F890-EA5A-F8968E7BD515}"/>
              </a:ext>
            </a:extLst>
          </p:cNvPr>
          <p:cNvSpPr>
            <a:spLocks noGrp="1"/>
          </p:cNvSpPr>
          <p:nvPr>
            <p:ph idx="1"/>
          </p:nvPr>
        </p:nvSpPr>
        <p:spPr>
          <a:xfrm>
            <a:off x="838200" y="1346656"/>
            <a:ext cx="10515600" cy="4376958"/>
          </a:xfrm>
        </p:spPr>
        <p:txBody>
          <a:bodyPr vert="horz" lIns="91440" tIns="45720" rIns="91440" bIns="45720" rtlCol="0" anchor="t">
            <a:noAutofit/>
          </a:bodyPr>
          <a:lstStyle/>
          <a:p>
            <a:pPr marL="0" indent="0">
              <a:buNone/>
            </a:pPr>
            <a:r>
              <a:rPr lang="en-US" sz="2200" dirty="0">
                <a:latin typeface="Aptos"/>
                <a:ea typeface="+mn-lt"/>
                <a:cs typeface="+mn-lt"/>
              </a:rPr>
              <a:t>A local UWF unit has recently merged two groups - one predominantly white and one primarily Pacific Islander. They are working to function as one united UWF unit, and members from both groups serve on the Leadership Team.</a:t>
            </a:r>
          </a:p>
          <a:p>
            <a:pPr marL="0" indent="0">
              <a:buNone/>
            </a:pPr>
            <a:r>
              <a:rPr lang="en-US" sz="2200" dirty="0">
                <a:latin typeface="Aptos"/>
                <a:ea typeface="+mn-lt"/>
                <a:cs typeface="+mn-lt"/>
              </a:rPr>
              <a:t>The Leadership Team coordinator sends out the meeting agenda two weeks in advance, clearly noting start and end times for each meeting.</a:t>
            </a:r>
          </a:p>
          <a:p>
            <a:pPr marL="0" indent="0">
              <a:buNone/>
            </a:pPr>
            <a:r>
              <a:rPr lang="en-US" sz="2200" dirty="0">
                <a:latin typeface="Aptos"/>
                <a:ea typeface="+mn-lt"/>
                <a:cs typeface="+mn-lt"/>
              </a:rPr>
              <a:t>The Pacific Islander members are typically present in the church building before meetings but often gather in the fellowship hall to connect and catch up, arriving at the Leadership Team meetings about 15 minutes after the scheduled start time.</a:t>
            </a:r>
          </a:p>
          <a:p>
            <a:pPr marL="0" indent="0">
              <a:buNone/>
            </a:pPr>
            <a:r>
              <a:rPr lang="en-US" sz="2200" dirty="0">
                <a:latin typeface="Aptos"/>
                <a:ea typeface="+mn-lt"/>
                <a:cs typeface="+mn-lt"/>
              </a:rPr>
              <a:t>The members from the predominantly white group are becoming frustrated because they feel they need to repeat information for late arrivals, and meetings frequently run over the scheduled end time. The Leadership Team coordinator has approached the Conference UWF leadership for guidance on addressing this cultural difference while maintaining unity in their unit. What would you advise?</a:t>
            </a:r>
          </a:p>
        </p:txBody>
      </p:sp>
    </p:spTree>
    <p:extLst>
      <p:ext uri="{BB962C8B-B14F-4D97-AF65-F5344CB8AC3E}">
        <p14:creationId xmlns:p14="http://schemas.microsoft.com/office/powerpoint/2010/main" val="29928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2CDC-C821-3AE4-1EB4-057ACEA43291}"/>
              </a:ext>
            </a:extLst>
          </p:cNvPr>
          <p:cNvSpPr>
            <a:spLocks noGrp="1"/>
          </p:cNvSpPr>
          <p:nvPr>
            <p:ph type="title"/>
          </p:nvPr>
        </p:nvSpPr>
        <p:spPr/>
        <p:txBody>
          <a:bodyPr/>
          <a:lstStyle/>
          <a:p>
            <a:r>
              <a:rPr lang="en-US" dirty="0">
                <a:ea typeface="Calibri Light"/>
                <a:cs typeface="Calibri Light"/>
              </a:rPr>
              <a:t>Breakout Rooms</a:t>
            </a:r>
            <a:endParaRPr lang="en-US" dirty="0"/>
          </a:p>
        </p:txBody>
      </p:sp>
      <p:sp>
        <p:nvSpPr>
          <p:cNvPr id="3" name="Content Placeholder 2">
            <a:extLst>
              <a:ext uri="{FF2B5EF4-FFF2-40B4-BE49-F238E27FC236}">
                <a16:creationId xmlns:a16="http://schemas.microsoft.com/office/drawing/2014/main" id="{B657FA6C-6DD8-F0DF-0359-0E335ADAE965}"/>
              </a:ext>
            </a:extLst>
          </p:cNvPr>
          <p:cNvSpPr>
            <a:spLocks noGrp="1"/>
          </p:cNvSpPr>
          <p:nvPr>
            <p:ph idx="1"/>
          </p:nvPr>
        </p:nvSpPr>
        <p:spPr/>
        <p:txBody>
          <a:bodyPr vert="horz" lIns="91440" tIns="45720" rIns="91440" bIns="45720" rtlCol="0" anchor="t">
            <a:normAutofit/>
          </a:bodyPr>
          <a:lstStyle/>
          <a:p>
            <a:pPr marL="0" indent="0">
              <a:buNone/>
            </a:pPr>
            <a:r>
              <a:rPr lang="en-US" sz="3600" dirty="0">
                <a:ea typeface="Calibri"/>
                <a:cs typeface="Calibri"/>
              </a:rPr>
              <a:t>Please discuss the following three questions:</a:t>
            </a:r>
          </a:p>
          <a:p>
            <a:pPr marL="457200" indent="-457200"/>
            <a:r>
              <a:rPr lang="en-US" sz="3600">
                <a:ea typeface="+mn-lt"/>
                <a:cs typeface="+mn-lt"/>
              </a:rPr>
              <a:t>Where is the iceberg crash? </a:t>
            </a:r>
            <a:endParaRPr lang="en-US" sz="3600" dirty="0">
              <a:ea typeface="Calibri" panose="020F0502020204030204"/>
              <a:cs typeface="Calibri" panose="020F0502020204030204"/>
            </a:endParaRPr>
          </a:p>
          <a:p>
            <a:pPr marL="457200" indent="-457200"/>
            <a:r>
              <a:rPr lang="en-US" sz="3600">
                <a:ea typeface="+mn-lt"/>
                <a:cs typeface="+mn-lt"/>
              </a:rPr>
              <a:t>What does "polite" look like?</a:t>
            </a:r>
            <a:endParaRPr lang="en-US" sz="3600" dirty="0">
              <a:ea typeface="+mn-lt"/>
              <a:cs typeface="+mn-lt"/>
            </a:endParaRPr>
          </a:p>
          <a:p>
            <a:pPr marL="457200" indent="-457200"/>
            <a:r>
              <a:rPr lang="en-US" sz="3600" dirty="0">
                <a:ea typeface="Calibri" panose="020F0502020204030204"/>
                <a:cs typeface="Calibri" panose="020F0502020204030204"/>
              </a:rPr>
              <a:t>What advice would you give to the group?</a:t>
            </a:r>
          </a:p>
        </p:txBody>
      </p:sp>
    </p:spTree>
    <p:extLst>
      <p:ext uri="{BB962C8B-B14F-4D97-AF65-F5344CB8AC3E}">
        <p14:creationId xmlns:p14="http://schemas.microsoft.com/office/powerpoint/2010/main" val="375818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A744-7440-FAA0-C88C-AD393CD87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D6981-81AD-A208-F28B-9338AF4A4A26}"/>
              </a:ext>
            </a:extLst>
          </p:cNvPr>
          <p:cNvSpPr>
            <a:spLocks noGrp="1"/>
          </p:cNvSpPr>
          <p:nvPr>
            <p:ph type="title"/>
          </p:nvPr>
        </p:nvSpPr>
        <p:spPr>
          <a:xfrm>
            <a:off x="839788" y="564994"/>
            <a:ext cx="10515600" cy="1325563"/>
          </a:xfrm>
        </p:spPr>
        <p:txBody>
          <a:bodyPr>
            <a:normAutofit fontScale="90000"/>
          </a:bodyPr>
          <a:lstStyle/>
          <a:p>
            <a:r>
              <a:rPr lang="en-US" sz="3200"/>
              <a:t>Understand the Basis of the Conflict: “Under the Waterline” Values – </a:t>
            </a:r>
            <a:br>
              <a:rPr lang="en-US" sz="3200"/>
            </a:br>
            <a:r>
              <a:rPr lang="en-US" sz="3200"/>
              <a:t>how would you "fix"?</a:t>
            </a:r>
            <a:br>
              <a:rPr lang="en-US"/>
            </a:br>
            <a:r>
              <a:rPr lang="en-US" sz="3200"/>
              <a:t>Where is the iceberg crash?</a:t>
            </a:r>
            <a:br>
              <a:rPr lang="en-US" sz="3200"/>
            </a:br>
            <a:r>
              <a:rPr lang="en-US" sz="3200"/>
              <a:t>What does "polite" look like?</a:t>
            </a:r>
            <a:endParaRPr lang="en-US"/>
          </a:p>
        </p:txBody>
      </p:sp>
      <p:sp>
        <p:nvSpPr>
          <p:cNvPr id="3" name="Text Placeholder 2">
            <a:extLst>
              <a:ext uri="{FF2B5EF4-FFF2-40B4-BE49-F238E27FC236}">
                <a16:creationId xmlns:a16="http://schemas.microsoft.com/office/drawing/2014/main" id="{31E72603-8EC0-5BBD-39B4-E718C71F666B}"/>
              </a:ext>
            </a:extLst>
          </p:cNvPr>
          <p:cNvSpPr>
            <a:spLocks noGrp="1"/>
          </p:cNvSpPr>
          <p:nvPr>
            <p:ph type="body" idx="1"/>
          </p:nvPr>
        </p:nvSpPr>
        <p:spPr>
          <a:xfrm>
            <a:off x="839788" y="1882446"/>
            <a:ext cx="5157787" cy="823912"/>
          </a:xfrm>
        </p:spPr>
        <p:txBody>
          <a:bodyPr/>
          <a:lstStyle/>
          <a:p>
            <a:r>
              <a:rPr lang="en-US"/>
              <a:t>Euro-American Council Members</a:t>
            </a:r>
          </a:p>
        </p:txBody>
      </p:sp>
      <p:sp>
        <p:nvSpPr>
          <p:cNvPr id="4" name="Content Placeholder 3">
            <a:extLst>
              <a:ext uri="{FF2B5EF4-FFF2-40B4-BE49-F238E27FC236}">
                <a16:creationId xmlns:a16="http://schemas.microsoft.com/office/drawing/2014/main" id="{C1562A04-D014-874C-6874-93A88701C363}"/>
              </a:ext>
            </a:extLst>
          </p:cNvPr>
          <p:cNvSpPr>
            <a:spLocks noGrp="1"/>
          </p:cNvSpPr>
          <p:nvPr>
            <p:ph sz="half" idx="2"/>
          </p:nvPr>
        </p:nvSpPr>
        <p:spPr>
          <a:xfrm>
            <a:off x="839788" y="2792622"/>
            <a:ext cx="5157787" cy="3684588"/>
          </a:xfrm>
        </p:spPr>
        <p:txBody>
          <a:bodyPr vert="horz" lIns="91440" tIns="45720" rIns="91440" bIns="45720" rtlCol="0" anchor="t">
            <a:normAutofit/>
          </a:bodyPr>
          <a:lstStyle/>
          <a:p>
            <a:endParaRPr lang="en-US" dirty="0"/>
          </a:p>
        </p:txBody>
      </p:sp>
      <p:sp>
        <p:nvSpPr>
          <p:cNvPr id="5" name="Text Placeholder 4">
            <a:extLst>
              <a:ext uri="{FF2B5EF4-FFF2-40B4-BE49-F238E27FC236}">
                <a16:creationId xmlns:a16="http://schemas.microsoft.com/office/drawing/2014/main" id="{6EB98CBD-0A47-647D-E8F3-3B5DBCD78FDC}"/>
              </a:ext>
            </a:extLst>
          </p:cNvPr>
          <p:cNvSpPr>
            <a:spLocks noGrp="1"/>
          </p:cNvSpPr>
          <p:nvPr>
            <p:ph type="body" sz="quarter" idx="3"/>
          </p:nvPr>
        </p:nvSpPr>
        <p:spPr>
          <a:xfrm>
            <a:off x="6172200" y="1882446"/>
            <a:ext cx="5183188" cy="823912"/>
          </a:xfrm>
        </p:spPr>
        <p:txBody>
          <a:bodyPr/>
          <a:lstStyle/>
          <a:p>
            <a:r>
              <a:rPr lang="en-US"/>
              <a:t>Pacific Islander Council Members</a:t>
            </a:r>
          </a:p>
        </p:txBody>
      </p:sp>
      <p:sp>
        <p:nvSpPr>
          <p:cNvPr id="6" name="Content Placeholder 5">
            <a:extLst>
              <a:ext uri="{FF2B5EF4-FFF2-40B4-BE49-F238E27FC236}">
                <a16:creationId xmlns:a16="http://schemas.microsoft.com/office/drawing/2014/main" id="{D812B96F-CAE0-4AC4-9CE3-272973111C33}"/>
              </a:ext>
            </a:extLst>
          </p:cNvPr>
          <p:cNvSpPr>
            <a:spLocks noGrp="1"/>
          </p:cNvSpPr>
          <p:nvPr>
            <p:ph sz="quarter" idx="4"/>
          </p:nvPr>
        </p:nvSpPr>
        <p:spPr>
          <a:xfrm>
            <a:off x="6172200" y="2792622"/>
            <a:ext cx="5183188" cy="3684588"/>
          </a:xfrm>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336042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04C88-CEC3-4683-A4A9-9347B509A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E6475-C018-1465-9038-EF8F75623648}"/>
              </a:ext>
            </a:extLst>
          </p:cNvPr>
          <p:cNvSpPr>
            <a:spLocks noGrp="1"/>
          </p:cNvSpPr>
          <p:nvPr>
            <p:ph type="title"/>
          </p:nvPr>
        </p:nvSpPr>
        <p:spPr>
          <a:xfrm>
            <a:off x="839788" y="564994"/>
            <a:ext cx="10515600" cy="1325563"/>
          </a:xfrm>
        </p:spPr>
        <p:txBody>
          <a:bodyPr>
            <a:normAutofit fontScale="90000"/>
          </a:bodyPr>
          <a:lstStyle/>
          <a:p>
            <a:r>
              <a:rPr lang="en-US" sz="3200"/>
              <a:t>Understand the Basis of the Conflict: “Under the Waterline” Values – </a:t>
            </a:r>
            <a:br>
              <a:rPr lang="en-US" sz="3200"/>
            </a:br>
            <a:r>
              <a:rPr lang="en-US" sz="3200"/>
              <a:t>how would you "fix"?</a:t>
            </a:r>
            <a:br>
              <a:rPr lang="en-US"/>
            </a:br>
            <a:r>
              <a:rPr lang="en-US" sz="3200"/>
              <a:t>Where is the iceberg crash?</a:t>
            </a:r>
            <a:br>
              <a:rPr lang="en-US" sz="3200"/>
            </a:br>
            <a:r>
              <a:rPr lang="en-US" sz="3200"/>
              <a:t>What does "polite" look like?</a:t>
            </a:r>
            <a:endParaRPr lang="en-US"/>
          </a:p>
        </p:txBody>
      </p:sp>
      <p:sp>
        <p:nvSpPr>
          <p:cNvPr id="3" name="Text Placeholder 2">
            <a:extLst>
              <a:ext uri="{FF2B5EF4-FFF2-40B4-BE49-F238E27FC236}">
                <a16:creationId xmlns:a16="http://schemas.microsoft.com/office/drawing/2014/main" id="{E0625ADD-B74A-B4DC-1763-2A29ED7D6853}"/>
              </a:ext>
            </a:extLst>
          </p:cNvPr>
          <p:cNvSpPr>
            <a:spLocks noGrp="1"/>
          </p:cNvSpPr>
          <p:nvPr>
            <p:ph type="body" idx="1"/>
          </p:nvPr>
        </p:nvSpPr>
        <p:spPr>
          <a:xfrm>
            <a:off x="839788" y="1882446"/>
            <a:ext cx="5157787" cy="823912"/>
          </a:xfrm>
        </p:spPr>
        <p:txBody>
          <a:bodyPr/>
          <a:lstStyle/>
          <a:p>
            <a:r>
              <a:rPr lang="en-US"/>
              <a:t>Euro-American Council Members</a:t>
            </a:r>
          </a:p>
        </p:txBody>
      </p:sp>
      <p:sp>
        <p:nvSpPr>
          <p:cNvPr id="4" name="Content Placeholder 3">
            <a:extLst>
              <a:ext uri="{FF2B5EF4-FFF2-40B4-BE49-F238E27FC236}">
                <a16:creationId xmlns:a16="http://schemas.microsoft.com/office/drawing/2014/main" id="{64A09414-F5AA-FA7D-D5A0-49B6766ED037}"/>
              </a:ext>
            </a:extLst>
          </p:cNvPr>
          <p:cNvSpPr>
            <a:spLocks noGrp="1"/>
          </p:cNvSpPr>
          <p:nvPr>
            <p:ph sz="half" idx="2"/>
          </p:nvPr>
        </p:nvSpPr>
        <p:spPr>
          <a:xfrm>
            <a:off x="839788" y="2792622"/>
            <a:ext cx="5157787" cy="3684588"/>
          </a:xfrm>
        </p:spPr>
        <p:txBody>
          <a:bodyPr vert="horz" lIns="91440" tIns="45720" rIns="91440" bIns="45720" rtlCol="0" anchor="t">
            <a:normAutofit/>
          </a:bodyPr>
          <a:lstStyle/>
          <a:p>
            <a:r>
              <a:rPr lang="en-US"/>
              <a:t>Respect for people's time</a:t>
            </a:r>
          </a:p>
          <a:p>
            <a:r>
              <a:rPr lang="en-US" dirty="0"/>
              <a:t>Task orientation</a:t>
            </a:r>
          </a:p>
          <a:p>
            <a:r>
              <a:rPr lang="en-US" dirty="0"/>
              <a:t>Prioritizing organization as corporation/business</a:t>
            </a:r>
          </a:p>
        </p:txBody>
      </p:sp>
      <p:sp>
        <p:nvSpPr>
          <p:cNvPr id="5" name="Text Placeholder 4">
            <a:extLst>
              <a:ext uri="{FF2B5EF4-FFF2-40B4-BE49-F238E27FC236}">
                <a16:creationId xmlns:a16="http://schemas.microsoft.com/office/drawing/2014/main" id="{C803C5E5-5960-E95F-7EDD-6F8D1606DF8C}"/>
              </a:ext>
            </a:extLst>
          </p:cNvPr>
          <p:cNvSpPr>
            <a:spLocks noGrp="1"/>
          </p:cNvSpPr>
          <p:nvPr>
            <p:ph type="body" sz="quarter" idx="3"/>
          </p:nvPr>
        </p:nvSpPr>
        <p:spPr>
          <a:xfrm>
            <a:off x="6172200" y="1882446"/>
            <a:ext cx="5183188" cy="823912"/>
          </a:xfrm>
        </p:spPr>
        <p:txBody>
          <a:bodyPr/>
          <a:lstStyle/>
          <a:p>
            <a:r>
              <a:rPr lang="en-US"/>
              <a:t>Pacific Islander Council Members</a:t>
            </a:r>
          </a:p>
        </p:txBody>
      </p:sp>
      <p:sp>
        <p:nvSpPr>
          <p:cNvPr id="6" name="Content Placeholder 5">
            <a:extLst>
              <a:ext uri="{FF2B5EF4-FFF2-40B4-BE49-F238E27FC236}">
                <a16:creationId xmlns:a16="http://schemas.microsoft.com/office/drawing/2014/main" id="{C6DBE1E9-8DCF-5B2C-7F53-CA6BCF2EC4E0}"/>
              </a:ext>
            </a:extLst>
          </p:cNvPr>
          <p:cNvSpPr>
            <a:spLocks noGrp="1"/>
          </p:cNvSpPr>
          <p:nvPr>
            <p:ph sz="quarter" idx="4"/>
          </p:nvPr>
        </p:nvSpPr>
        <p:spPr>
          <a:xfrm>
            <a:off x="6172200" y="2792622"/>
            <a:ext cx="5183188" cy="3684588"/>
          </a:xfrm>
        </p:spPr>
        <p:txBody>
          <a:bodyPr vert="horz" lIns="91440" tIns="45720" rIns="91440" bIns="45720" rtlCol="0" anchor="t">
            <a:normAutofit/>
          </a:bodyPr>
          <a:lstStyle/>
          <a:p>
            <a:r>
              <a:rPr lang="en-US" dirty="0"/>
              <a:t>Relationship orientation</a:t>
            </a:r>
          </a:p>
          <a:p>
            <a:r>
              <a:rPr lang="en-US" dirty="0"/>
              <a:t>Relationship building</a:t>
            </a:r>
          </a:p>
          <a:p>
            <a:r>
              <a:rPr lang="en-US"/>
              <a:t>Wanting to make sure everyone is included in decision-making</a:t>
            </a:r>
          </a:p>
          <a:p>
            <a:r>
              <a:rPr lang="en-US"/>
              <a:t>Spending time with family</a:t>
            </a:r>
          </a:p>
        </p:txBody>
      </p:sp>
    </p:spTree>
    <p:extLst>
      <p:ext uri="{BB962C8B-B14F-4D97-AF65-F5344CB8AC3E}">
        <p14:creationId xmlns:p14="http://schemas.microsoft.com/office/powerpoint/2010/main" val="411528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537-76F6-FACD-287E-22EDF9396B14}"/>
              </a:ext>
            </a:extLst>
          </p:cNvPr>
          <p:cNvSpPr>
            <a:spLocks noGrp="1"/>
          </p:cNvSpPr>
          <p:nvPr>
            <p:ph type="title"/>
          </p:nvPr>
        </p:nvSpPr>
        <p:spPr/>
        <p:txBody>
          <a:bodyPr/>
          <a:lstStyle/>
          <a:p>
            <a:r>
              <a:rPr lang="en-US"/>
              <a:t>Establishing Trust</a:t>
            </a:r>
          </a:p>
        </p:txBody>
      </p:sp>
      <p:sp>
        <p:nvSpPr>
          <p:cNvPr id="3" name="Content Placeholder 2">
            <a:extLst>
              <a:ext uri="{FF2B5EF4-FFF2-40B4-BE49-F238E27FC236}">
                <a16:creationId xmlns:a16="http://schemas.microsoft.com/office/drawing/2014/main" id="{9769B593-7F4C-3951-B3A0-84F72583D3A0}"/>
              </a:ext>
            </a:extLst>
          </p:cNvPr>
          <p:cNvSpPr>
            <a:spLocks noGrp="1"/>
          </p:cNvSpPr>
          <p:nvPr>
            <p:ph type="body" idx="1"/>
          </p:nvPr>
        </p:nvSpPr>
        <p:spPr/>
        <p:txBody>
          <a:bodyPr vert="horz" lIns="91440" tIns="45720" rIns="91440" bIns="45720" rtlCol="0" anchor="t">
            <a:normAutofit/>
          </a:bodyPr>
          <a:lstStyle/>
          <a:p>
            <a:r>
              <a:rPr lang="en-US" dirty="0"/>
              <a:t>Orientation Toward Time/Task versus Relationships</a:t>
            </a:r>
            <a:endParaRPr lang="en-US" sz="1200" dirty="0"/>
          </a:p>
        </p:txBody>
      </p:sp>
    </p:spTree>
    <p:extLst>
      <p:ext uri="{BB962C8B-B14F-4D97-AF65-F5344CB8AC3E}">
        <p14:creationId xmlns:p14="http://schemas.microsoft.com/office/powerpoint/2010/main" val="14665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8907186-A638-86EB-2667-6A81AB270981}"/>
              </a:ext>
            </a:extLst>
          </p:cNvPr>
          <p:cNvGraphicFramePr>
            <a:graphicFrameLocks noGrp="1"/>
          </p:cNvGraphicFramePr>
          <p:nvPr>
            <p:ph idx="4294967295"/>
            <p:extLst>
              <p:ext uri="{D42A27DB-BD31-4B8C-83A1-F6EECF244321}">
                <p14:modId xmlns:p14="http://schemas.microsoft.com/office/powerpoint/2010/main" val="3536418912"/>
              </p:ext>
            </p:extLst>
          </p:nvPr>
        </p:nvGraphicFramePr>
        <p:xfrm>
          <a:off x="716437" y="1717588"/>
          <a:ext cx="10515597" cy="4406703"/>
        </p:xfrm>
        <a:graphic>
          <a:graphicData uri="http://schemas.openxmlformats.org/drawingml/2006/table">
            <a:tbl>
              <a:tblPr firstRow="1" bandRow="1">
                <a:tableStyleId>{5C22544A-7EE6-4342-B048-85BDC9FD1C3A}</a:tableStyleId>
              </a:tblPr>
              <a:tblGrid>
                <a:gridCol w="2282072">
                  <a:extLst>
                    <a:ext uri="{9D8B030D-6E8A-4147-A177-3AD203B41FA5}">
                      <a16:colId xmlns:a16="http://schemas.microsoft.com/office/drawing/2014/main" val="1023658914"/>
                    </a:ext>
                  </a:extLst>
                </a:gridCol>
                <a:gridCol w="3874417">
                  <a:extLst>
                    <a:ext uri="{9D8B030D-6E8A-4147-A177-3AD203B41FA5}">
                      <a16:colId xmlns:a16="http://schemas.microsoft.com/office/drawing/2014/main" val="3885164578"/>
                    </a:ext>
                  </a:extLst>
                </a:gridCol>
                <a:gridCol w="4359108">
                  <a:extLst>
                    <a:ext uri="{9D8B030D-6E8A-4147-A177-3AD203B41FA5}">
                      <a16:colId xmlns:a16="http://schemas.microsoft.com/office/drawing/2014/main" val="3637460756"/>
                    </a:ext>
                  </a:extLst>
                </a:gridCol>
              </a:tblGrid>
              <a:tr h="383343">
                <a:tc>
                  <a:txBody>
                    <a:bodyPr/>
                    <a:lstStyle/>
                    <a:p>
                      <a:endParaRPr lang="en-US"/>
                    </a:p>
                  </a:txBody>
                  <a:tcPr>
                    <a:solidFill>
                      <a:schemeClr val="accent5">
                        <a:lumMod val="40000"/>
                        <a:lumOff val="60000"/>
                      </a:schemeClr>
                    </a:solidFill>
                  </a:tcPr>
                </a:tc>
                <a:tc>
                  <a:txBody>
                    <a:bodyPr/>
                    <a:lstStyle/>
                    <a:p>
                      <a:pPr marL="0" lvl="0" indent="0" algn="l">
                        <a:lnSpc>
                          <a:spcPct val="100000"/>
                        </a:lnSpc>
                        <a:spcBef>
                          <a:spcPts val="0"/>
                        </a:spcBef>
                        <a:spcAft>
                          <a:spcPts val="0"/>
                        </a:spcAft>
                        <a:buNone/>
                      </a:pPr>
                      <a:r>
                        <a:rPr lang="en-US" sz="1800" b="1" i="0" u="none" strike="noStrike" noProof="0">
                          <a:solidFill>
                            <a:schemeClr val="bg1"/>
                          </a:solidFill>
                          <a:latin typeface="Aptos"/>
                        </a:rPr>
                        <a:t>Euro-American Council Members</a:t>
                      </a:r>
                      <a:endParaRPr lang="en-US" sz="1800" b="0" i="0" u="none" strike="noStrike" noProof="0">
                        <a:solidFill>
                          <a:schemeClr val="bg1"/>
                        </a:solidFill>
                        <a:latin typeface="Aptos"/>
                      </a:endParaRPr>
                    </a:p>
                  </a:txBody>
                  <a:tcPr>
                    <a:solidFill>
                      <a:schemeClr val="accent5">
                        <a:lumMod val="40000"/>
                        <a:lumOff val="60000"/>
                      </a:schemeClr>
                    </a:solidFill>
                  </a:tcPr>
                </a:tc>
                <a:tc>
                  <a:txBody>
                    <a:bodyPr/>
                    <a:lstStyle/>
                    <a:p>
                      <a:pPr lvl="0">
                        <a:buNone/>
                      </a:pPr>
                      <a:r>
                        <a:rPr lang="en-US" sz="1800" b="1" i="0" u="none" strike="noStrike" baseline="0" noProof="0">
                          <a:solidFill>
                            <a:srgbClr val="FFFFFF"/>
                          </a:solidFill>
                          <a:latin typeface="Aptos"/>
                        </a:rPr>
                        <a:t>Pacific Islander Council Members</a:t>
                      </a:r>
                      <a:endParaRPr lang="en-US"/>
                    </a:p>
                  </a:txBody>
                  <a:tcPr>
                    <a:solidFill>
                      <a:schemeClr val="accent5">
                        <a:lumMod val="40000"/>
                        <a:lumOff val="60000"/>
                      </a:schemeClr>
                    </a:solidFill>
                  </a:tcPr>
                </a:tc>
                <a:extLst>
                  <a:ext uri="{0D108BD9-81ED-4DB2-BD59-A6C34878D82A}">
                    <a16:rowId xmlns:a16="http://schemas.microsoft.com/office/drawing/2014/main" val="4081786887"/>
                  </a:ext>
                </a:extLst>
              </a:tr>
              <a:tr h="370840">
                <a:tc>
                  <a:txBody>
                    <a:bodyPr/>
                    <a:lstStyle/>
                    <a:p>
                      <a:r>
                        <a:rPr lang="en-US"/>
                        <a:t>Adaptive Responses</a:t>
                      </a:r>
                    </a:p>
                  </a:txBody>
                  <a:tcPr/>
                </a:tc>
                <a:tc>
                  <a:txBody>
                    <a:bodyPr/>
                    <a:lstStyle/>
                    <a:p>
                      <a:pPr marL="285750" indent="-285750">
                        <a:buFont typeface="Arial"/>
                        <a:buChar char="•"/>
                      </a:pPr>
                      <a:r>
                        <a:rPr lang="en-US"/>
                        <a:t>Put check-in on the agenda</a:t>
                      </a:r>
                    </a:p>
                    <a:p>
                      <a:pPr marL="285750" lvl="0" indent="-285750">
                        <a:buFont typeface="Arial"/>
                        <a:buChar char="•"/>
                      </a:pPr>
                      <a:r>
                        <a:rPr lang="en-US"/>
                        <a:t>Fellowship time in advance of the start of the meeting</a:t>
                      </a:r>
                    </a:p>
                    <a:p>
                      <a:pPr marL="285750" lvl="0" indent="-285750">
                        <a:buFont typeface="Arial"/>
                        <a:buChar char="•"/>
                      </a:pPr>
                      <a:r>
                        <a:rPr lang="en-US"/>
                        <a:t>Reframing fellowship time as essential, not optional – not understanding someone's context makes it difficult to work together</a:t>
                      </a:r>
                    </a:p>
                    <a:p>
                      <a:pPr marL="285750" lvl="0" indent="-285750">
                        <a:buFont typeface="Arial"/>
                        <a:buChar char="•"/>
                      </a:pPr>
                      <a:r>
                        <a:rPr lang="en-US"/>
                        <a:t>Focus on patience: everything doesn't have to be a rush!</a:t>
                      </a:r>
                    </a:p>
                    <a:p>
                      <a:pPr lvl="0">
                        <a:buNone/>
                      </a:pPr>
                      <a:endParaRPr lang="en-US"/>
                    </a:p>
                  </a:txBody>
                  <a:tcPr/>
                </a:tc>
                <a:tc>
                  <a:txBody>
                    <a:bodyPr/>
                    <a:lstStyle/>
                    <a:p>
                      <a:pPr marL="285750" indent="-285750">
                        <a:buFont typeface="Arial"/>
                        <a:buChar char="•"/>
                      </a:pPr>
                      <a:r>
                        <a:rPr lang="en-US"/>
                        <a:t>Ask a trusted bridge person from the community to speak to the need and benefit to start the meeting on time and if late, someone else will brief you </a:t>
                      </a:r>
                      <a:r>
                        <a:rPr lang="en-US" err="1"/>
                        <a:t>etc</a:t>
                      </a:r>
                    </a:p>
                    <a:p>
                      <a:pPr marL="285750" lvl="0" indent="-285750">
                        <a:buFont typeface="Arial"/>
                        <a:buChar char="•"/>
                      </a:pPr>
                      <a:r>
                        <a:rPr lang="en-US"/>
                        <a:t>Join in creating the agenda</a:t>
                      </a:r>
                    </a:p>
                  </a:txBody>
                  <a:tcPr/>
                </a:tc>
                <a:extLst>
                  <a:ext uri="{0D108BD9-81ED-4DB2-BD59-A6C34878D82A}">
                    <a16:rowId xmlns:a16="http://schemas.microsoft.com/office/drawing/2014/main" val="1156093492"/>
                  </a:ext>
                </a:extLst>
              </a:tr>
              <a:tr h="370840">
                <a:tc>
                  <a:txBody>
                    <a:bodyPr/>
                    <a:lstStyle/>
                    <a:p>
                      <a:r>
                        <a:rPr lang="en-US"/>
                        <a:t>Gospel Values</a:t>
                      </a:r>
                    </a:p>
                  </a:txBody>
                  <a:tcPr/>
                </a:tc>
                <a:tc>
                  <a:txBody>
                    <a:bodyPr/>
                    <a:lstStyle/>
                    <a:p>
                      <a:pPr marL="285750" indent="-285750">
                        <a:buFont typeface="Arial"/>
                        <a:buChar char="•"/>
                      </a:pPr>
                      <a:r>
                        <a:rPr lang="en-US"/>
                        <a:t>Kindness: allowing people to get home to their families</a:t>
                      </a:r>
                    </a:p>
                    <a:p>
                      <a:pPr marL="285750" lvl="0" indent="-285750">
                        <a:buFont typeface="Arial"/>
                        <a:buChar char="•"/>
                      </a:pPr>
                      <a:r>
                        <a:rPr lang="en-US"/>
                        <a:t>"Good Stewards" in how we care for the church</a:t>
                      </a:r>
                    </a:p>
                  </a:txBody>
                  <a:tcPr/>
                </a:tc>
                <a:tc>
                  <a:txBody>
                    <a:bodyPr/>
                    <a:lstStyle/>
                    <a:p>
                      <a:pPr marL="285750" indent="-285750">
                        <a:buFont typeface="Arial"/>
                        <a:buChar char="•"/>
                      </a:pPr>
                      <a:r>
                        <a:rPr lang="en-US"/>
                        <a:t>Relationship</a:t>
                      </a:r>
                    </a:p>
                    <a:p>
                      <a:pPr marL="285750" lvl="0" indent="-285750">
                        <a:buFont typeface="Arial"/>
                        <a:buChar char="•"/>
                      </a:pPr>
                      <a:r>
                        <a:rPr lang="en-US"/>
                        <a:t>Fellowship</a:t>
                      </a:r>
                    </a:p>
                    <a:p>
                      <a:pPr marL="285750" lvl="0" indent="-285750" algn="l">
                        <a:lnSpc>
                          <a:spcPct val="100000"/>
                        </a:lnSpc>
                        <a:spcBef>
                          <a:spcPts val="0"/>
                        </a:spcBef>
                        <a:spcAft>
                          <a:spcPts val="0"/>
                        </a:spcAft>
                        <a:buFont typeface="Arial"/>
                        <a:buChar char="•"/>
                      </a:pPr>
                      <a:r>
                        <a:rPr lang="en-US" sz="1800" b="0" i="0" u="none" strike="noStrike" noProof="0">
                          <a:latin typeface="Aptos"/>
                        </a:rPr>
                        <a:t>Jesus magnified that we are one body</a:t>
                      </a:r>
                      <a:endParaRPr lang="en-US"/>
                    </a:p>
                  </a:txBody>
                  <a:tcPr/>
                </a:tc>
                <a:extLst>
                  <a:ext uri="{0D108BD9-81ED-4DB2-BD59-A6C34878D82A}">
                    <a16:rowId xmlns:a16="http://schemas.microsoft.com/office/drawing/2014/main" val="4085921477"/>
                  </a:ext>
                </a:extLst>
              </a:tr>
            </a:tbl>
          </a:graphicData>
        </a:graphic>
      </p:graphicFrame>
      <p:sp>
        <p:nvSpPr>
          <p:cNvPr id="5" name="TextBox 4">
            <a:extLst>
              <a:ext uri="{FF2B5EF4-FFF2-40B4-BE49-F238E27FC236}">
                <a16:creationId xmlns:a16="http://schemas.microsoft.com/office/drawing/2014/main" id="{FA20101F-5975-471E-6C76-BB6C432752C2}"/>
              </a:ext>
            </a:extLst>
          </p:cNvPr>
          <p:cNvSpPr txBox="1"/>
          <p:nvPr/>
        </p:nvSpPr>
        <p:spPr>
          <a:xfrm>
            <a:off x="360574" y="438030"/>
            <a:ext cx="11227324" cy="1200329"/>
          </a:xfrm>
          <a:prstGeom prst="rect">
            <a:avLst/>
          </a:prstGeom>
          <a:noFill/>
        </p:spPr>
        <p:txBody>
          <a:bodyPr wrap="square" lIns="91440" tIns="45720" rIns="91440" bIns="45720" rtlCol="0" anchor="t">
            <a:spAutoFit/>
          </a:bodyPr>
          <a:lstStyle/>
          <a:p>
            <a:pPr algn="ctr"/>
            <a:r>
              <a:rPr lang="en-US" sz="3600"/>
              <a:t>Toward a Solution: Adopting a Cultural Humility Mindset</a:t>
            </a:r>
          </a:p>
          <a:p>
            <a:pPr algn="ctr"/>
            <a:r>
              <a:rPr lang="en-US" sz="3600"/>
              <a:t>"A Third Way"</a:t>
            </a:r>
          </a:p>
        </p:txBody>
      </p:sp>
    </p:spTree>
    <p:extLst>
      <p:ext uri="{BB962C8B-B14F-4D97-AF65-F5344CB8AC3E}">
        <p14:creationId xmlns:p14="http://schemas.microsoft.com/office/powerpoint/2010/main" val="272773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ext&#10;&#10;AI-generated content may be incorrect.">
            <a:extLst>
              <a:ext uri="{FF2B5EF4-FFF2-40B4-BE49-F238E27FC236}">
                <a16:creationId xmlns:a16="http://schemas.microsoft.com/office/drawing/2014/main" id="{75AAD1B7-3CDB-3B8F-4962-820FA9F64530}"/>
              </a:ext>
            </a:extLst>
          </p:cNvPr>
          <p:cNvPicPr>
            <a:picLocks noChangeAspect="1"/>
          </p:cNvPicPr>
          <p:nvPr/>
        </p:nvPicPr>
        <p:blipFill>
          <a:blip r:embed="rId3"/>
          <a:stretch>
            <a:fillRect/>
          </a:stretch>
        </p:blipFill>
        <p:spPr>
          <a:xfrm>
            <a:off x="6755423" y="4706288"/>
            <a:ext cx="6096000" cy="1995222"/>
          </a:xfrm>
          <a:prstGeom prst="rect">
            <a:avLst/>
          </a:prstGeom>
          <a:ln>
            <a:noFill/>
          </a:ln>
          <a:effectLst>
            <a:outerShdw blurRad="292100" dist="139700" dir="2700000" algn="tl" rotWithShape="0">
              <a:srgbClr val="333333">
                <a:alpha val="65000"/>
              </a:srgbClr>
            </a:outerShdw>
          </a:effectLst>
        </p:spPr>
      </p:pic>
      <p:pic>
        <p:nvPicPr>
          <p:cNvPr id="4" name="Picture 3" descr="A screenshot of a web page&#10;&#10;AI-generated content may be incorrect.">
            <a:extLst>
              <a:ext uri="{FF2B5EF4-FFF2-40B4-BE49-F238E27FC236}">
                <a16:creationId xmlns:a16="http://schemas.microsoft.com/office/drawing/2014/main" id="{CB4DD662-6A79-5978-A22D-F2DC7966DCD2}"/>
              </a:ext>
            </a:extLst>
          </p:cNvPr>
          <p:cNvPicPr>
            <a:picLocks noChangeAspect="1"/>
          </p:cNvPicPr>
          <p:nvPr/>
        </p:nvPicPr>
        <p:blipFill>
          <a:blip r:embed="rId4"/>
          <a:stretch>
            <a:fillRect/>
          </a:stretch>
        </p:blipFill>
        <p:spPr>
          <a:xfrm>
            <a:off x="117231" y="4108941"/>
            <a:ext cx="6096000" cy="2364712"/>
          </a:xfrm>
          <a:prstGeom prst="rect">
            <a:avLst/>
          </a:prstGeom>
          <a:ln>
            <a:noFill/>
          </a:ln>
          <a:effectLst>
            <a:outerShdw blurRad="292100" dist="139700" dir="2700000" algn="tl" rotWithShape="0">
              <a:srgbClr val="333333">
                <a:alpha val="65000"/>
              </a:srgbClr>
            </a:outerShdw>
          </a:effectLst>
        </p:spPr>
      </p:pic>
      <p:pic>
        <p:nvPicPr>
          <p:cNvPr id="7" name="Picture 6" descr="A screenshot of a news article&#10;&#10;AI-generated content may be incorrect.">
            <a:extLst>
              <a:ext uri="{FF2B5EF4-FFF2-40B4-BE49-F238E27FC236}">
                <a16:creationId xmlns:a16="http://schemas.microsoft.com/office/drawing/2014/main" id="{0248E1F7-F77C-45F3-CDC6-F1065055D0D4}"/>
              </a:ext>
            </a:extLst>
          </p:cNvPr>
          <p:cNvPicPr>
            <a:picLocks noChangeAspect="1"/>
          </p:cNvPicPr>
          <p:nvPr/>
        </p:nvPicPr>
        <p:blipFill>
          <a:blip r:embed="rId5"/>
          <a:stretch>
            <a:fillRect/>
          </a:stretch>
        </p:blipFill>
        <p:spPr>
          <a:xfrm>
            <a:off x="119451" y="407368"/>
            <a:ext cx="4821116" cy="3029087"/>
          </a:xfrm>
          <a:prstGeom prst="rect">
            <a:avLst/>
          </a:prstGeom>
          <a:ln>
            <a:noFill/>
          </a:ln>
          <a:effectLst>
            <a:outerShdw blurRad="292100" dist="139700" dir="2700000" algn="tl" rotWithShape="0">
              <a:srgbClr val="333333">
                <a:alpha val="65000"/>
              </a:srgbClr>
            </a:outerShdw>
          </a:effectLst>
        </p:spPr>
      </p:pic>
      <p:pic>
        <p:nvPicPr>
          <p:cNvPr id="5" name="Picture 4" descr="A close up of a text&#10;&#10;AI-generated content may be incorrect.">
            <a:extLst>
              <a:ext uri="{FF2B5EF4-FFF2-40B4-BE49-F238E27FC236}">
                <a16:creationId xmlns:a16="http://schemas.microsoft.com/office/drawing/2014/main" id="{17432FF4-8CD3-40B9-B4D5-E09C6CB117B1}"/>
              </a:ext>
            </a:extLst>
          </p:cNvPr>
          <p:cNvPicPr>
            <a:picLocks noChangeAspect="1"/>
          </p:cNvPicPr>
          <p:nvPr/>
        </p:nvPicPr>
        <p:blipFill>
          <a:blip r:embed="rId6"/>
          <a:srcRect r="29327" b="-2128"/>
          <a:stretch/>
        </p:blipFill>
        <p:spPr>
          <a:xfrm>
            <a:off x="4238440" y="117143"/>
            <a:ext cx="4308233" cy="1805138"/>
          </a:xfrm>
          <a:prstGeom prst="rect">
            <a:avLst/>
          </a:prstGeom>
          <a:ln>
            <a:noFill/>
          </a:ln>
          <a:effectLst>
            <a:outerShdw blurRad="292100" dist="139700" dir="2700000" algn="tl" rotWithShape="0">
              <a:srgbClr val="333333">
                <a:alpha val="65000"/>
              </a:srgbClr>
            </a:outerShdw>
          </a:effectLst>
        </p:spPr>
      </p:pic>
      <p:pic>
        <p:nvPicPr>
          <p:cNvPr id="2" name="Picture 1" descr="A white text on a white background&#10;&#10;AI-generated content may be incorrect.">
            <a:extLst>
              <a:ext uri="{FF2B5EF4-FFF2-40B4-BE49-F238E27FC236}">
                <a16:creationId xmlns:a16="http://schemas.microsoft.com/office/drawing/2014/main" id="{3672D20C-8083-4442-C285-EBDF758A7161}"/>
              </a:ext>
            </a:extLst>
          </p:cNvPr>
          <p:cNvPicPr>
            <a:picLocks noChangeAspect="1"/>
          </p:cNvPicPr>
          <p:nvPr/>
        </p:nvPicPr>
        <p:blipFill>
          <a:blip r:embed="rId7"/>
          <a:stretch>
            <a:fillRect/>
          </a:stretch>
        </p:blipFill>
        <p:spPr>
          <a:xfrm>
            <a:off x="8521346" y="-1539"/>
            <a:ext cx="3669649" cy="426866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307B135-B4ED-F2C5-137B-D18AEFFF0FC2}"/>
              </a:ext>
            </a:extLst>
          </p:cNvPr>
          <p:cNvPicPr>
            <a:picLocks noChangeAspect="1"/>
          </p:cNvPicPr>
          <p:nvPr/>
        </p:nvPicPr>
        <p:blipFill>
          <a:blip r:embed="rId8"/>
          <a:srcRect t="2746" r="2462" b="49956"/>
          <a:stretch/>
        </p:blipFill>
        <p:spPr>
          <a:xfrm>
            <a:off x="4535119" y="1970285"/>
            <a:ext cx="3720128" cy="27632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694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46D5-CD3A-05CA-9796-C4CCB5259C79}"/>
              </a:ext>
            </a:extLst>
          </p:cNvPr>
          <p:cNvSpPr>
            <a:spLocks noGrp="1"/>
          </p:cNvSpPr>
          <p:nvPr>
            <p:ph type="title"/>
          </p:nvPr>
        </p:nvSpPr>
        <p:spPr/>
        <p:txBody>
          <a:bodyPr/>
          <a:lstStyle/>
          <a:p>
            <a:r>
              <a:rPr lang="en-US"/>
              <a:t>View of Leadership</a:t>
            </a:r>
          </a:p>
        </p:txBody>
      </p:sp>
      <p:sp>
        <p:nvSpPr>
          <p:cNvPr id="3" name="Text Placeholder 2">
            <a:extLst>
              <a:ext uri="{FF2B5EF4-FFF2-40B4-BE49-F238E27FC236}">
                <a16:creationId xmlns:a16="http://schemas.microsoft.com/office/drawing/2014/main" id="{66B82403-C00E-8EFE-5FF9-9ECEC27A8311}"/>
              </a:ext>
            </a:extLst>
          </p:cNvPr>
          <p:cNvSpPr>
            <a:spLocks noGrp="1"/>
          </p:cNvSpPr>
          <p:nvPr>
            <p:ph type="body" idx="1"/>
          </p:nvPr>
        </p:nvSpPr>
        <p:spPr/>
        <p:txBody>
          <a:bodyPr/>
          <a:lstStyle/>
          <a:p>
            <a:r>
              <a:rPr lang="en-US"/>
              <a:t>Authority and Decision-Making </a:t>
            </a:r>
            <a:r>
              <a:rPr lang="en-US" sz="1200"/>
              <a:t>(10:45)</a:t>
            </a:r>
          </a:p>
        </p:txBody>
      </p:sp>
    </p:spTree>
    <p:extLst>
      <p:ext uri="{BB962C8B-B14F-4D97-AF65-F5344CB8AC3E}">
        <p14:creationId xmlns:p14="http://schemas.microsoft.com/office/powerpoint/2010/main" val="253274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719E7B-9547-EE05-9CAA-C48EA213810A}"/>
              </a:ext>
            </a:extLst>
          </p:cNvPr>
          <p:cNvSpPr>
            <a:spLocks noGrp="1"/>
          </p:cNvSpPr>
          <p:nvPr>
            <p:ph type="title"/>
          </p:nvPr>
        </p:nvSpPr>
        <p:spPr>
          <a:xfrm>
            <a:off x="838199" y="4428000"/>
            <a:ext cx="4906385" cy="1400400"/>
          </a:xfrm>
        </p:spPr>
        <p:txBody>
          <a:bodyPr vert="horz" wrap="square" lIns="91440" tIns="45720" rIns="91440" bIns="45720" rtlCol="0" anchor="b">
            <a:normAutofit fontScale="90000"/>
          </a:bodyPr>
          <a:lstStyle/>
          <a:p>
            <a:br>
              <a:rPr lang="en-US" sz="3100" kern="1200">
                <a:solidFill>
                  <a:schemeClr val="bg1"/>
                </a:solidFill>
                <a:latin typeface="+mj-lt"/>
                <a:ea typeface="+mj-ea"/>
                <a:cs typeface="+mj-cs"/>
              </a:rPr>
            </a:br>
            <a:br>
              <a:rPr lang="en-US" sz="3100" kern="1200">
                <a:solidFill>
                  <a:schemeClr val="bg1"/>
                </a:solidFill>
                <a:latin typeface="+mj-lt"/>
                <a:ea typeface="+mj-ea"/>
                <a:cs typeface="+mj-cs"/>
              </a:rPr>
            </a:br>
            <a:br>
              <a:rPr lang="en-US" sz="3100" kern="1200">
                <a:solidFill>
                  <a:schemeClr val="bg1"/>
                </a:solidFill>
                <a:latin typeface="+mj-lt"/>
                <a:ea typeface="+mj-ea"/>
                <a:cs typeface="+mj-cs"/>
              </a:rPr>
            </a:br>
            <a:br>
              <a:rPr lang="en-US" sz="3100" kern="1200">
                <a:solidFill>
                  <a:schemeClr val="bg1"/>
                </a:solidFill>
                <a:latin typeface="+mj-lt"/>
                <a:ea typeface="+mj-ea"/>
                <a:cs typeface="+mj-cs"/>
              </a:rPr>
            </a:br>
            <a:r>
              <a:rPr lang="en-US" sz="3400" kern="1200">
                <a:solidFill>
                  <a:schemeClr val="bg1"/>
                </a:solidFill>
                <a:latin typeface="+mj-lt"/>
                <a:ea typeface="+mj-ea"/>
                <a:cs typeface="+mj-cs"/>
              </a:rPr>
              <a:t>Leadership in more hierarchical cultures</a:t>
            </a:r>
            <a:br>
              <a:rPr lang="en-US" sz="3100" kern="1200">
                <a:solidFill>
                  <a:schemeClr val="bg1"/>
                </a:solidFill>
                <a:latin typeface="+mj-lt"/>
                <a:ea typeface="+mj-ea"/>
                <a:cs typeface="+mj-cs"/>
              </a:rPr>
            </a:br>
            <a:endParaRPr lang="en-US" sz="3100" kern="1200">
              <a:solidFill>
                <a:schemeClr val="bg1"/>
              </a:solidFill>
              <a:latin typeface="+mj-lt"/>
              <a:ea typeface="+mj-ea"/>
              <a:cs typeface="+mj-cs"/>
            </a:endParaRPr>
          </a:p>
        </p:txBody>
      </p:sp>
      <p:pic>
        <p:nvPicPr>
          <p:cNvPr id="4098" name="Picture 2" descr="Hierarchy">
            <a:extLst>
              <a:ext uri="{FF2B5EF4-FFF2-40B4-BE49-F238E27FC236}">
                <a16:creationId xmlns:a16="http://schemas.microsoft.com/office/drawing/2014/main" id="{9D3AAC37-1B5D-4C59-8C3E-678D9425D0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17" r="-2" b="4963"/>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Nine Different Colored Rubber Ducks Sitting In A Circle As If In A Meeting  Looking At Each Other Set On A Turquoise Colored Wood Background Stock  Photo - Download Image Now - iStock">
            <a:extLst>
              <a:ext uri="{FF2B5EF4-FFF2-40B4-BE49-F238E27FC236}">
                <a16:creationId xmlns:a16="http://schemas.microsoft.com/office/drawing/2014/main" id="{F10A89AB-F89B-8100-BEC3-CCDE36EBB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88" r="1" b="1"/>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4107" name="Group 4106">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108" name="Freeform: Shape 4107">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Freeform: Shape 4108">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70F239BF-B731-C1E6-2D69-97929B7E0D4B}"/>
              </a:ext>
            </a:extLst>
          </p:cNvPr>
          <p:cNvPicPr>
            <a:picLocks noChangeAspect="1"/>
          </p:cNvPicPr>
          <p:nvPr/>
        </p:nvPicPr>
        <p:blipFill>
          <a:blip r:embed="rId6"/>
          <a:stretch>
            <a:fillRect/>
          </a:stretch>
        </p:blipFill>
        <p:spPr>
          <a:xfrm>
            <a:off x="3568989" y="2630355"/>
            <a:ext cx="5054022" cy="1597290"/>
          </a:xfrm>
          <a:prstGeom prst="rect">
            <a:avLst/>
          </a:prstGeom>
        </p:spPr>
      </p:pic>
      <p:sp>
        <p:nvSpPr>
          <p:cNvPr id="5" name="Title 1">
            <a:extLst>
              <a:ext uri="{FF2B5EF4-FFF2-40B4-BE49-F238E27FC236}">
                <a16:creationId xmlns:a16="http://schemas.microsoft.com/office/drawing/2014/main" id="{D7C7A3C8-D6E6-B24C-C337-ED7CEA06128F}"/>
              </a:ext>
            </a:extLst>
          </p:cNvPr>
          <p:cNvSpPr txBox="1">
            <a:spLocks/>
          </p:cNvSpPr>
          <p:nvPr/>
        </p:nvSpPr>
        <p:spPr>
          <a:xfrm>
            <a:off x="7066556" y="4431098"/>
            <a:ext cx="4906385" cy="1140981"/>
          </a:xfrm>
          <a:prstGeom prst="rect">
            <a:avLst/>
          </a:prstGeom>
        </p:spPr>
        <p:txBody>
          <a:bodyPr vert="horz" wrap="square"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0" i="0" u="none" strike="noStrike" kern="1200" cap="none" spc="0" normalizeH="0" baseline="0" noProof="0">
                <a:ln>
                  <a:noFill/>
                </a:ln>
                <a:solidFill>
                  <a:prstClr val="white"/>
                </a:solidFill>
                <a:effectLst/>
                <a:uLnTx/>
                <a:uFillTx/>
                <a:latin typeface="Calibri Light" panose="020F0302020204030204"/>
                <a:ea typeface="+mj-ea"/>
                <a:cs typeface="+mj-cs"/>
              </a:rPr>
              <a:t>Leadership in more egalitarian cultures</a:t>
            </a:r>
          </a:p>
        </p:txBody>
      </p:sp>
    </p:spTree>
    <p:extLst>
      <p:ext uri="{BB962C8B-B14F-4D97-AF65-F5344CB8AC3E}">
        <p14:creationId xmlns:p14="http://schemas.microsoft.com/office/powerpoint/2010/main" val="60233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52ED578-EA14-53FA-BC0A-6224283E208A}"/>
              </a:ext>
            </a:extLst>
          </p:cNvPr>
          <p:cNvSpPr>
            <a:spLocks noGrp="1"/>
          </p:cNvSpPr>
          <p:nvPr>
            <p:ph type="title"/>
          </p:nvPr>
        </p:nvSpPr>
        <p:spPr>
          <a:xfrm>
            <a:off x="1123356" y="1188637"/>
            <a:ext cx="9984615" cy="1597228"/>
          </a:xfrm>
        </p:spPr>
        <p:txBody>
          <a:bodyPr vert="horz" lIns="91440" tIns="45720" rIns="91440" bIns="45720" rtlCol="0" anchor="ctr">
            <a:normAutofit/>
          </a:bodyPr>
          <a:lstStyle/>
          <a:p>
            <a:r>
              <a:rPr lang="en-US" sz="5100" kern="1200">
                <a:solidFill>
                  <a:schemeClr val="tx1"/>
                </a:solidFill>
                <a:latin typeface="+mj-lt"/>
                <a:ea typeface="+mj-ea"/>
                <a:cs typeface="+mj-cs"/>
              </a:rPr>
              <a:t>Egalitarian Cultures: Authority &amp; Decision-Making:</a:t>
            </a:r>
          </a:p>
        </p:txBody>
      </p:sp>
      <p:pic>
        <p:nvPicPr>
          <p:cNvPr id="5" name="Content Placeholder 4" descr="A diagram of a network&#10;&#10;Description automatically generated">
            <a:extLst>
              <a:ext uri="{FF2B5EF4-FFF2-40B4-BE49-F238E27FC236}">
                <a16:creationId xmlns:a16="http://schemas.microsoft.com/office/drawing/2014/main" id="{695BAA8D-D4D1-25E7-8991-7E1D838D3E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1719" y="3018327"/>
            <a:ext cx="2737261" cy="2728198"/>
          </a:xfrm>
          <a:prstGeom prst="rect">
            <a:avLst/>
          </a:prstGeom>
        </p:spPr>
      </p:pic>
      <p:sp>
        <p:nvSpPr>
          <p:cNvPr id="4" name="TextBox 3">
            <a:extLst>
              <a:ext uri="{FF2B5EF4-FFF2-40B4-BE49-F238E27FC236}">
                <a16:creationId xmlns:a16="http://schemas.microsoft.com/office/drawing/2014/main" id="{E133C2FE-124C-7519-E6E3-9D4972215314}"/>
              </a:ext>
            </a:extLst>
          </p:cNvPr>
          <p:cNvSpPr txBox="1">
            <a:spLocks noGrp="1" noRot="1" noMove="1" noResize="1" noEditPoints="1" noAdjustHandles="1" noChangeArrowheads="1" noChangeShapeType="1"/>
          </p:cNvSpPr>
          <p:nvPr/>
        </p:nvSpPr>
        <p:spPr>
          <a:xfrm>
            <a:off x="4740562" y="2661007"/>
            <a:ext cx="5687708" cy="3328827"/>
          </a:xfrm>
          <a:prstGeom prst="rect">
            <a:avLst/>
          </a:prstGeom>
        </p:spPr>
        <p:txBody>
          <a:bodyPr vert="horz" lIns="91440" tIns="45720" rIns="91440" bIns="45720" rtlCol="0" anchor="t">
            <a:normAutofit fontScale="925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Everyone is somewhat equal unless there is expert in the room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Everyone can exchange ideas; dialogue is important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Decision-making by consensus or voting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Leader’s decision can be questioned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Pastor is like a facilitator or a band leader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a:solidFill>
                  <a:prstClr val="black"/>
                </a:solidFill>
                <a:latin typeface="Aptos" panose="02110004020202020204"/>
              </a:rPr>
              <a:t>Respect is earned through job performance.</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066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1E841-353F-DF77-C90E-F4C7FBC99BD4}"/>
              </a:ext>
            </a:extLst>
          </p:cNvPr>
          <p:cNvSpPr>
            <a:spLocks noGrp="1"/>
          </p:cNvSpPr>
          <p:nvPr>
            <p:ph type="title"/>
          </p:nvPr>
        </p:nvSpPr>
        <p:spPr>
          <a:xfrm>
            <a:off x="761803" y="350196"/>
            <a:ext cx="4646904" cy="1624520"/>
          </a:xfrm>
        </p:spPr>
        <p:txBody>
          <a:bodyPr anchor="ctr">
            <a:normAutofit/>
          </a:bodyPr>
          <a:lstStyle/>
          <a:p>
            <a:r>
              <a:rPr lang="en-US" sz="3700"/>
              <a:t>Hierarchical Cultures: Authority &amp; Decision-Making </a:t>
            </a:r>
          </a:p>
        </p:txBody>
      </p:sp>
      <p:sp>
        <p:nvSpPr>
          <p:cNvPr id="3" name="Content Placeholder 2">
            <a:extLst>
              <a:ext uri="{FF2B5EF4-FFF2-40B4-BE49-F238E27FC236}">
                <a16:creationId xmlns:a16="http://schemas.microsoft.com/office/drawing/2014/main" id="{F8D0E63D-1EF9-FF59-CC0C-201831ADA274}"/>
              </a:ext>
            </a:extLst>
          </p:cNvPr>
          <p:cNvSpPr>
            <a:spLocks noGrp="1"/>
          </p:cNvSpPr>
          <p:nvPr>
            <p:ph idx="1"/>
          </p:nvPr>
        </p:nvSpPr>
        <p:spPr>
          <a:xfrm>
            <a:off x="761802" y="2743200"/>
            <a:ext cx="4646905" cy="3764604"/>
          </a:xfrm>
        </p:spPr>
        <p:txBody>
          <a:bodyPr anchor="ctr">
            <a:normAutofit/>
          </a:bodyPr>
          <a:lstStyle/>
          <a:p>
            <a:endParaRPr lang="en-US" sz="2000"/>
          </a:p>
          <a:p>
            <a:r>
              <a:rPr lang="en-US" sz="2000"/>
              <a:t>People are comfortable in unequal status relationship </a:t>
            </a:r>
          </a:p>
          <a:p>
            <a:r>
              <a:rPr lang="en-US" sz="2000"/>
              <a:t>Deference to the leader. The leader is not challenged directly</a:t>
            </a:r>
          </a:p>
          <a:p>
            <a:r>
              <a:rPr lang="en-US" sz="2000"/>
              <a:t>Position, titles, and status markers are important</a:t>
            </a:r>
          </a:p>
          <a:p>
            <a:r>
              <a:rPr lang="en-US" sz="2000"/>
              <a:t>Maintaining relationships is more important than completing a task</a:t>
            </a:r>
          </a:p>
          <a:p>
            <a:r>
              <a:rPr lang="en-US" sz="2000"/>
              <a:t>Authority and respect based on the role</a:t>
            </a:r>
          </a:p>
          <a:p>
            <a:endParaRPr lang="en-US" sz="2000"/>
          </a:p>
          <a:p>
            <a:endParaRPr lang="en-US" sz="2000"/>
          </a:p>
          <a:p>
            <a:endParaRPr lang="en-US" sz="2000"/>
          </a:p>
          <a:p>
            <a:endParaRPr lang="en-US" sz="2000"/>
          </a:p>
          <a:p>
            <a:endParaRPr lang="en-US" sz="2000"/>
          </a:p>
        </p:txBody>
      </p:sp>
      <p:pic>
        <p:nvPicPr>
          <p:cNvPr id="5" name="Picture 4" descr="Red toy person in front of two lines of white figures">
            <a:extLst>
              <a:ext uri="{FF2B5EF4-FFF2-40B4-BE49-F238E27FC236}">
                <a16:creationId xmlns:a16="http://schemas.microsoft.com/office/drawing/2014/main" id="{4D2B5505-DC6E-39F7-632E-0F71D6C60D92}"/>
              </a:ext>
            </a:extLst>
          </p:cNvPr>
          <p:cNvPicPr>
            <a:picLocks noChangeAspect="1"/>
          </p:cNvPicPr>
          <p:nvPr/>
        </p:nvPicPr>
        <p:blipFill>
          <a:blip r:embed="rId3"/>
          <a:srcRect l="22673" r="18817"/>
          <a:stretch/>
        </p:blipFill>
        <p:spPr>
          <a:xfrm>
            <a:off x="6096000" y="1"/>
            <a:ext cx="6102825" cy="6858000"/>
          </a:xfrm>
          <a:prstGeom prst="rect">
            <a:avLst/>
          </a:prstGeom>
        </p:spPr>
      </p:pic>
    </p:spTree>
    <p:extLst>
      <p:ext uri="{BB962C8B-B14F-4D97-AF65-F5344CB8AC3E}">
        <p14:creationId xmlns:p14="http://schemas.microsoft.com/office/powerpoint/2010/main" val="30066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E4CC9AA-81B3-E3A4-FC1C-FD3EB43DB9B1}"/>
              </a:ext>
            </a:extLst>
          </p:cNvPr>
          <p:cNvSpPr>
            <a:spLocks noGrp="1"/>
          </p:cNvSpPr>
          <p:nvPr>
            <p:ph type="title"/>
          </p:nvPr>
        </p:nvSpPr>
        <p:spPr>
          <a:xfrm>
            <a:off x="838200" y="556995"/>
            <a:ext cx="10515600" cy="1133693"/>
          </a:xfrm>
        </p:spPr>
        <p:txBody>
          <a:bodyPr>
            <a:normAutofit fontScale="90000"/>
          </a:bodyPr>
          <a:lstStyle/>
          <a:p>
            <a:r>
              <a:rPr lang="en-US" sz="3600"/>
              <a:t>Pastoral Leadership: Three models of Hierarchical Leadership </a:t>
            </a:r>
            <a:br>
              <a:rPr lang="en-US" sz="3600"/>
            </a:br>
            <a:endParaRPr lang="en-US" sz="3600"/>
          </a:p>
        </p:txBody>
      </p:sp>
      <p:pic>
        <p:nvPicPr>
          <p:cNvPr id="9" name="Content Placeholder 8" descr="A diagram of a pyramid&#10;&#10;Description automatically generated">
            <a:extLst>
              <a:ext uri="{FF2B5EF4-FFF2-40B4-BE49-F238E27FC236}">
                <a16:creationId xmlns:a16="http://schemas.microsoft.com/office/drawing/2014/main" id="{B648B780-E62B-BDA6-47B0-A200287E6910}"/>
              </a:ext>
            </a:extLst>
          </p:cNvPr>
          <p:cNvPicPr>
            <a:picLocks noChangeAspect="1"/>
          </p:cNvPicPr>
          <p:nvPr/>
        </p:nvPicPr>
        <p:blipFill rotWithShape="1">
          <a:blip r:embed="rId2">
            <a:extLst>
              <a:ext uri="{28A0092B-C50C-407E-A947-70E740481C1C}">
                <a14:useLocalDpi xmlns:a14="http://schemas.microsoft.com/office/drawing/2010/main" val="0"/>
              </a:ext>
            </a:extLst>
          </a:blip>
          <a:srcRect t="3515" r="3039"/>
          <a:stretch/>
        </p:blipFill>
        <p:spPr>
          <a:xfrm>
            <a:off x="838200" y="2337983"/>
            <a:ext cx="3261261" cy="2743862"/>
          </a:xfrm>
          <a:prstGeom prst="rect">
            <a:avLst/>
          </a:prstGeom>
        </p:spPr>
      </p:pic>
      <p:sp>
        <p:nvSpPr>
          <p:cNvPr id="4" name="TextBox 3">
            <a:extLst>
              <a:ext uri="{FF2B5EF4-FFF2-40B4-BE49-F238E27FC236}">
                <a16:creationId xmlns:a16="http://schemas.microsoft.com/office/drawing/2014/main" id="{4C41C2DA-8535-259F-3471-CC9EFDB097B7}"/>
              </a:ext>
            </a:extLst>
          </p:cNvPr>
          <p:cNvSpPr txBox="1"/>
          <p:nvPr/>
        </p:nvSpPr>
        <p:spPr>
          <a:xfrm>
            <a:off x="2125284" y="2515671"/>
            <a:ext cx="992901" cy="461665"/>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2"/>
                </a:solidFill>
                <a:effectLst/>
                <a:uLnTx/>
                <a:uFillTx/>
                <a:latin typeface="Calibri" panose="020F0502020204030204"/>
                <a:ea typeface="+mn-ea"/>
                <a:cs typeface="+mn-cs"/>
              </a:rPr>
              <a:t>Pastor</a:t>
            </a:r>
          </a:p>
        </p:txBody>
      </p:sp>
      <p:sp>
        <p:nvSpPr>
          <p:cNvPr id="5" name="TextBox 4">
            <a:extLst>
              <a:ext uri="{FF2B5EF4-FFF2-40B4-BE49-F238E27FC236}">
                <a16:creationId xmlns:a16="http://schemas.microsoft.com/office/drawing/2014/main" id="{2464744A-2E5B-9276-2CA5-BD79F51DAC43}"/>
              </a:ext>
            </a:extLst>
          </p:cNvPr>
          <p:cNvSpPr txBox="1"/>
          <p:nvPr/>
        </p:nvSpPr>
        <p:spPr>
          <a:xfrm>
            <a:off x="1952079" y="4089505"/>
            <a:ext cx="1364220" cy="590931"/>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3240" b="1" i="0" u="none" strike="noStrike" kern="1200" cap="none" spc="0" normalizeH="0" baseline="0" noProof="0">
                <a:ln>
                  <a:noFill/>
                </a:ln>
                <a:solidFill>
                  <a:srgbClr val="7030A0"/>
                </a:solidFill>
                <a:effectLst/>
                <a:uLnTx/>
                <a:uFillTx/>
                <a:latin typeface="Calibri" panose="020F0502020204030204"/>
                <a:ea typeface="+mn-ea"/>
                <a:cs typeface="+mn-cs"/>
              </a:rPr>
              <a:t>People</a:t>
            </a:r>
            <a:endParaRPr kumimoji="0" lang="en-US" sz="3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4CCB97E-E670-E80E-774E-86A5670ABEA3}"/>
              </a:ext>
            </a:extLst>
          </p:cNvPr>
          <p:cNvSpPr txBox="1"/>
          <p:nvPr/>
        </p:nvSpPr>
        <p:spPr>
          <a:xfrm>
            <a:off x="1429139" y="5154900"/>
            <a:ext cx="2149243" cy="341632"/>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a:ln>
                  <a:noFill/>
                </a:ln>
                <a:solidFill>
                  <a:srgbClr val="7030A0"/>
                </a:solidFill>
                <a:effectLst/>
                <a:uLnTx/>
                <a:uFillTx/>
                <a:latin typeface="Calibri" panose="020F0502020204030204"/>
                <a:ea typeface="+mn-ea"/>
                <a:cs typeface="+mn-cs"/>
              </a:rPr>
              <a:t>Hierarchical #1: Simple</a:t>
            </a:r>
            <a:endPar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DFE85A8-F85E-0EB4-6D8A-7262B15E2A3B}"/>
              </a:ext>
            </a:extLst>
          </p:cNvPr>
          <p:cNvPicPr>
            <a:picLocks noChangeAspect="1"/>
          </p:cNvPicPr>
          <p:nvPr/>
        </p:nvPicPr>
        <p:blipFill>
          <a:blip r:embed="rId3"/>
          <a:stretch>
            <a:fillRect/>
          </a:stretch>
        </p:blipFill>
        <p:spPr>
          <a:xfrm>
            <a:off x="4396767" y="2366077"/>
            <a:ext cx="3045639" cy="2687674"/>
          </a:xfrm>
          <a:prstGeom prst="rect">
            <a:avLst/>
          </a:prstGeom>
        </p:spPr>
      </p:pic>
      <p:sp>
        <p:nvSpPr>
          <p:cNvPr id="10" name="TextBox 9">
            <a:extLst>
              <a:ext uri="{FF2B5EF4-FFF2-40B4-BE49-F238E27FC236}">
                <a16:creationId xmlns:a16="http://schemas.microsoft.com/office/drawing/2014/main" id="{F6184D0F-6189-979B-B573-BAFD7503C463}"/>
              </a:ext>
            </a:extLst>
          </p:cNvPr>
          <p:cNvSpPr txBox="1"/>
          <p:nvPr/>
        </p:nvSpPr>
        <p:spPr>
          <a:xfrm>
            <a:off x="4396767" y="5150138"/>
            <a:ext cx="3584018" cy="618631"/>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a:ln>
                  <a:noFill/>
                </a:ln>
                <a:solidFill>
                  <a:srgbClr val="7030A0"/>
                </a:solidFill>
                <a:effectLst/>
                <a:uLnTx/>
                <a:uFillTx/>
                <a:latin typeface="Calibri" panose="020F0502020204030204"/>
                <a:ea typeface="+mn-ea"/>
                <a:cs typeface="+mn-cs"/>
              </a:rPr>
              <a:t>Hierarchical #2: Chain of Command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89E7A9B-6CCE-E776-537B-9F87F6EDBC22}"/>
              </a:ext>
            </a:extLst>
          </p:cNvPr>
          <p:cNvPicPr>
            <a:picLocks noChangeAspect="1"/>
          </p:cNvPicPr>
          <p:nvPr/>
        </p:nvPicPr>
        <p:blipFill>
          <a:blip r:embed="rId4"/>
          <a:stretch>
            <a:fillRect/>
          </a:stretch>
        </p:blipFill>
        <p:spPr>
          <a:xfrm>
            <a:off x="7567034" y="2017694"/>
            <a:ext cx="3261261" cy="2989489"/>
          </a:xfrm>
          <a:prstGeom prst="rect">
            <a:avLst/>
          </a:prstGeom>
        </p:spPr>
      </p:pic>
      <p:sp>
        <p:nvSpPr>
          <p:cNvPr id="14" name="TextBox 13">
            <a:extLst>
              <a:ext uri="{FF2B5EF4-FFF2-40B4-BE49-F238E27FC236}">
                <a16:creationId xmlns:a16="http://schemas.microsoft.com/office/drawing/2014/main" id="{77116190-14C8-7795-6CA2-9CEF9D780B35}"/>
              </a:ext>
            </a:extLst>
          </p:cNvPr>
          <p:cNvSpPr txBox="1"/>
          <p:nvPr/>
        </p:nvSpPr>
        <p:spPr>
          <a:xfrm>
            <a:off x="7769782" y="5150138"/>
            <a:ext cx="3584018" cy="86793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a:ln>
                  <a:noFill/>
                </a:ln>
                <a:solidFill>
                  <a:srgbClr val="7030A0"/>
                </a:solidFill>
                <a:effectLst/>
                <a:uLnTx/>
                <a:uFillTx/>
                <a:latin typeface="Calibri" panose="020F0502020204030204"/>
                <a:ea typeface="+mn-ea"/>
                <a:cs typeface="+mn-cs"/>
              </a:rPr>
              <a:t>Hierarchical #3: Spiritual Presence</a:t>
            </a:r>
          </a:p>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99C666D-4F35-306B-0442-73E3AC417E4E}"/>
              </a:ext>
            </a:extLst>
          </p:cNvPr>
          <p:cNvSpPr txBox="1"/>
          <p:nvPr/>
        </p:nvSpPr>
        <p:spPr>
          <a:xfrm>
            <a:off x="5479832" y="2408523"/>
            <a:ext cx="992901" cy="738664"/>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97132"/>
                </a:solidFill>
                <a:effectLst/>
                <a:uLnTx/>
                <a:uFillTx/>
                <a:latin typeface="Calibri" panose="020F0502020204030204"/>
                <a:ea typeface="+mn-ea"/>
                <a:cs typeface="+mn-cs"/>
              </a:rPr>
              <a:t>Pastor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B59962A3-20F1-E592-FF56-C05F9B68903F}"/>
              </a:ext>
            </a:extLst>
          </p:cNvPr>
          <p:cNvSpPr txBox="1"/>
          <p:nvPr/>
        </p:nvSpPr>
        <p:spPr>
          <a:xfrm>
            <a:off x="6266559" y="2777855"/>
            <a:ext cx="1297535" cy="590931"/>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a:ln>
                  <a:noFill/>
                </a:ln>
                <a:solidFill>
                  <a:prstClr val="black"/>
                </a:solidFill>
                <a:effectLst/>
                <a:uLnTx/>
                <a:uFillTx/>
                <a:latin typeface="Aptos" panose="02110004020202020204"/>
                <a:ea typeface="+mn-ea"/>
                <a:cs typeface="+mn-cs"/>
              </a:rPr>
              <a:t>Small group </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a:ln>
                  <a:noFill/>
                </a:ln>
                <a:solidFill>
                  <a:prstClr val="black"/>
                </a:solidFill>
                <a:effectLst/>
                <a:uLnTx/>
                <a:uFillTx/>
                <a:latin typeface="Aptos" panose="02110004020202020204"/>
                <a:ea typeface="+mn-ea"/>
                <a:cs typeface="+mn-cs"/>
              </a:rPr>
              <a:t>   of leaders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594487C6-AC54-7C15-DA73-00BEB12DD6E5}"/>
              </a:ext>
            </a:extLst>
          </p:cNvPr>
          <p:cNvSpPr txBox="1"/>
          <p:nvPr/>
        </p:nvSpPr>
        <p:spPr>
          <a:xfrm>
            <a:off x="5453646" y="3995963"/>
            <a:ext cx="1364220" cy="590931"/>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3240" b="1" i="0" u="none" strike="noStrike" kern="1200" cap="none" spc="0" normalizeH="0" baseline="0" noProof="0">
                <a:ln>
                  <a:noFill/>
                </a:ln>
                <a:solidFill>
                  <a:srgbClr val="7030A0"/>
                </a:solidFill>
                <a:effectLst/>
                <a:uLnTx/>
                <a:uFillTx/>
                <a:latin typeface="Calibri" panose="020F0502020204030204"/>
                <a:ea typeface="+mn-ea"/>
                <a:cs typeface="+mn-cs"/>
              </a:rPr>
              <a:t>People</a:t>
            </a:r>
            <a:endParaRPr kumimoji="0" lang="en-US" sz="3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C3DFF0D-9A17-68C6-D4D3-D1236080C7CA}"/>
              </a:ext>
            </a:extLst>
          </p:cNvPr>
          <p:cNvSpPr txBox="1"/>
          <p:nvPr/>
        </p:nvSpPr>
        <p:spPr>
          <a:xfrm>
            <a:off x="8803793" y="3964291"/>
            <a:ext cx="1364220" cy="867930"/>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3240" b="1" i="0" u="none" strike="noStrike" kern="1200" cap="none" spc="0" normalizeH="0" baseline="0" noProof="0">
                <a:ln>
                  <a:noFill/>
                </a:ln>
                <a:solidFill>
                  <a:srgbClr val="7030A0"/>
                </a:solidFill>
                <a:effectLst/>
                <a:uLnTx/>
                <a:uFillTx/>
                <a:latin typeface="Calibri" panose="020F0502020204030204"/>
                <a:ea typeface="+mn-ea"/>
                <a:cs typeface="+mn-cs"/>
              </a:rPr>
              <a:t>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9767500F-B79A-C0C8-48F7-02AABAB18E79}"/>
              </a:ext>
            </a:extLst>
          </p:cNvPr>
          <p:cNvSpPr txBox="1"/>
          <p:nvPr/>
        </p:nvSpPr>
        <p:spPr>
          <a:xfrm>
            <a:off x="8803793" y="2629415"/>
            <a:ext cx="1032399" cy="757130"/>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a:ln>
                  <a:noFill/>
                </a:ln>
                <a:solidFill>
                  <a:srgbClr val="E97132"/>
                </a:solidFill>
                <a:effectLst/>
                <a:uLnTx/>
                <a:uFillTx/>
                <a:latin typeface="Calibri" panose="020F0502020204030204"/>
                <a:ea typeface="+mn-ea"/>
                <a:cs typeface="+mn-cs"/>
              </a:rPr>
              <a:t>Pastor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893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P spid="13" grpId="0"/>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1833B-2C51-29C8-2EB8-F42D894EC8EE}"/>
              </a:ext>
            </a:extLst>
          </p:cNvPr>
          <p:cNvSpPr>
            <a:spLocks noGrp="1"/>
          </p:cNvSpPr>
          <p:nvPr>
            <p:ph type="title"/>
          </p:nvPr>
        </p:nvSpPr>
        <p:spPr>
          <a:xfrm>
            <a:off x="838200" y="365125"/>
            <a:ext cx="10515600" cy="1325563"/>
          </a:xfrm>
        </p:spPr>
        <p:txBody>
          <a:bodyPr>
            <a:normAutofit/>
          </a:bodyPr>
          <a:lstStyle/>
          <a:p>
            <a:r>
              <a:rPr lang="en-US" sz="5400"/>
              <a:t>When leadership expectations differ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176754-9AA9-CE4D-D74B-9F7E91694202}"/>
              </a:ext>
            </a:extLst>
          </p:cNvPr>
          <p:cNvSpPr>
            <a:spLocks noGrp="1"/>
          </p:cNvSpPr>
          <p:nvPr>
            <p:ph idx="1"/>
          </p:nvPr>
        </p:nvSpPr>
        <p:spPr>
          <a:xfrm>
            <a:off x="838200" y="1929384"/>
            <a:ext cx="10515600" cy="4569460"/>
          </a:xfrm>
        </p:spPr>
        <p:txBody>
          <a:bodyPr vert="horz" lIns="91440" tIns="45720" rIns="91440" bIns="45720" rtlCol="0" anchor="t">
            <a:normAutofit fontScale="92500" lnSpcReduction="10000"/>
          </a:bodyPr>
          <a:lstStyle/>
          <a:p>
            <a:pPr marL="0" indent="0">
              <a:buNone/>
            </a:pPr>
            <a:r>
              <a:rPr lang="en-US" sz="2400" dirty="0">
                <a:ea typeface="+mn-lt"/>
                <a:cs typeface="+mn-lt"/>
              </a:rPr>
              <a:t>Local UWF President Sarah has moved from Atlanta to suburban Minneapolis to be closer to her daughter's family and is now leading a predominantly white suburban unit with a long history of community service. Sarah's background is with an urban African American UWF unit where the president traditionally takes a strong leadership role. She's accustomed to working closely with her executive committee to develop and implement mission initiatives, with her providing primary direction for the unit's vision.</a:t>
            </a:r>
            <a:br>
              <a:rPr lang="en-US" sz="2400" dirty="0">
                <a:ea typeface="+mn-lt"/>
                <a:cs typeface="+mn-lt"/>
              </a:rPr>
            </a:br>
            <a:endParaRPr lang="en-US" dirty="0">
              <a:ea typeface="+mn-lt"/>
              <a:cs typeface="+mn-lt"/>
            </a:endParaRPr>
          </a:p>
          <a:p>
            <a:pPr marL="0" indent="0">
              <a:buNone/>
            </a:pPr>
            <a:r>
              <a:rPr lang="en-US" sz="2400" dirty="0">
                <a:ea typeface="+mn-lt"/>
                <a:cs typeface="+mn-lt"/>
              </a:rPr>
              <a:t>The Minneapolis suburban unit, however, has many active members involved in various mission projects but operates with a more distributed leadership style. She was told that different circle leaders and committee chairs manage their own areas independently, and the unit has historically functioned through collaborative decision-making rather than top-down direction. Sarah feels uncertain about how to effectively lead while honoring the unit's existing culture of shared leadership, especially as she's still adjusting to both a new region and a different leadership dynamic.</a:t>
            </a:r>
            <a:endParaRPr lang="en-US" dirty="0">
              <a:ea typeface="+mn-lt"/>
              <a:cs typeface="+mn-lt"/>
            </a:endParaRPr>
          </a:p>
        </p:txBody>
      </p:sp>
    </p:spTree>
    <p:extLst>
      <p:ext uri="{BB962C8B-B14F-4D97-AF65-F5344CB8AC3E}">
        <p14:creationId xmlns:p14="http://schemas.microsoft.com/office/powerpoint/2010/main" val="5544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E00B87-7D83-DEB7-4A46-62ABB75ADF89}"/>
              </a:ext>
            </a:extLst>
          </p:cNvPr>
          <p:cNvSpPr>
            <a:spLocks noGrp="1"/>
          </p:cNvSpPr>
          <p:nvPr>
            <p:ph type="title"/>
          </p:nvPr>
        </p:nvSpPr>
        <p:spPr>
          <a:xfrm>
            <a:off x="838200" y="365125"/>
            <a:ext cx="10515600" cy="1325563"/>
          </a:xfrm>
        </p:spPr>
        <p:txBody>
          <a:bodyPr>
            <a:normAutofit/>
          </a:bodyPr>
          <a:lstStyle/>
          <a:p>
            <a:r>
              <a:rPr lang="en-US" sz="5400"/>
              <a:t>Case Analysis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31180D-D47D-9508-00F8-B9BB05681279}"/>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dirty="0"/>
              <a:t>What is Pastor Sarah's leadership orientation? </a:t>
            </a:r>
          </a:p>
          <a:p>
            <a:r>
              <a:rPr lang="en-US" dirty="0"/>
              <a:t>What is the unit's orientation? </a:t>
            </a:r>
          </a:p>
          <a:p>
            <a:r>
              <a:rPr lang="en-US" dirty="0"/>
              <a:t>What would you suggest as a way forward for Pastor Sally and the church? </a:t>
            </a:r>
          </a:p>
        </p:txBody>
      </p:sp>
    </p:spTree>
    <p:extLst>
      <p:ext uri="{BB962C8B-B14F-4D97-AF65-F5344CB8AC3E}">
        <p14:creationId xmlns:p14="http://schemas.microsoft.com/office/powerpoint/2010/main" val="177319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5F085-6817-C379-C7EE-A32089ED84C5}"/>
              </a:ext>
            </a:extLst>
          </p:cNvPr>
          <p:cNvSpPr>
            <a:spLocks noGrp="1"/>
          </p:cNvSpPr>
          <p:nvPr>
            <p:ph type="title"/>
          </p:nvPr>
        </p:nvSpPr>
        <p:spPr>
          <a:xfrm>
            <a:off x="669036" y="365125"/>
            <a:ext cx="10853928" cy="1325563"/>
          </a:xfrm>
        </p:spPr>
        <p:txBody>
          <a:bodyPr>
            <a:normAutofit/>
          </a:bodyPr>
          <a:lstStyle/>
          <a:p>
            <a:r>
              <a:rPr lang="en-US" sz="4200"/>
              <a:t>      	Intentional Positive Interactions to find </a:t>
            </a:r>
            <a:br>
              <a:rPr lang="en-US" sz="4200"/>
            </a:br>
            <a:r>
              <a:rPr lang="en-US" sz="4200"/>
              <a:t>	a Third Way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BD018D-137F-C6DF-6E16-2FFD1C0A1B9A}"/>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sz="2200"/>
              <a:t>Establish a Shared Purpose that is meaningful to those involved</a:t>
            </a:r>
          </a:p>
          <a:p>
            <a:r>
              <a:rPr lang="en-US" sz="2200"/>
              <a:t>Build trust and confidence in your leadership and in the team through integrity</a:t>
            </a:r>
          </a:p>
          <a:p>
            <a:r>
              <a:rPr lang="en-US" sz="2200"/>
              <a:t>Foster frequent and meaningful interactions and opportunities for engagement</a:t>
            </a:r>
          </a:p>
          <a:p>
            <a:r>
              <a:rPr lang="en-US" sz="2200"/>
              <a:t>Create an environment where everyone feels comfortable in sharing their perspectives without fear</a:t>
            </a:r>
          </a:p>
          <a:p>
            <a:r>
              <a:rPr lang="en-US" sz="2200"/>
              <a:t>Ensure equal participation – that all voices are heard (no one dominates)</a:t>
            </a:r>
          </a:p>
          <a:p>
            <a:r>
              <a:rPr lang="en-US" sz="2200"/>
              <a:t>Challenge assumptions, biases, and explore new ideas to foster innovation</a:t>
            </a:r>
          </a:p>
          <a:p>
            <a:pPr marL="0" indent="0">
              <a:buNone/>
            </a:pPr>
            <a:endParaRPr lang="en-US" sz="2200" b="0" i="0">
              <a:effectLst/>
              <a:latin typeface="-apple-system"/>
            </a:endParaRPr>
          </a:p>
          <a:p>
            <a:pPr marL="0" indent="0">
              <a:buNone/>
            </a:pPr>
            <a:r>
              <a:rPr lang="en-US" sz="2200" b="0" i="0">
                <a:effectLst/>
                <a:latin typeface="Aptos"/>
              </a:rPr>
              <a:t>“From Diversity to Inclusion to Equity: A Theory of Generative Interactions” by Ruth Sessler Bernstein, Morgan Bulger, Paul </a:t>
            </a:r>
            <a:r>
              <a:rPr lang="en-US" sz="2200" b="0" i="0" err="1">
                <a:effectLst/>
                <a:latin typeface="Aptos"/>
              </a:rPr>
              <a:t>Salipante</a:t>
            </a:r>
            <a:r>
              <a:rPr lang="en-US" sz="2200" b="0" i="0">
                <a:effectLst/>
                <a:latin typeface="Aptos"/>
              </a:rPr>
              <a:t>, and Judith Y. </a:t>
            </a:r>
            <a:r>
              <a:rPr lang="en-US" sz="2200" b="0" i="0" err="1">
                <a:effectLst/>
                <a:latin typeface="Aptos"/>
                <a:hlinkClick r:id="rId3"/>
              </a:rPr>
              <a:t>Weisinger</a:t>
            </a:r>
            <a:endParaRPr lang="en-US" sz="2200">
              <a:latin typeface="Aptos"/>
            </a:endParaRPr>
          </a:p>
        </p:txBody>
      </p:sp>
      <p:pic>
        <p:nvPicPr>
          <p:cNvPr id="4" name="Picture 3">
            <a:extLst>
              <a:ext uri="{FF2B5EF4-FFF2-40B4-BE49-F238E27FC236}">
                <a16:creationId xmlns:a16="http://schemas.microsoft.com/office/drawing/2014/main" id="{A259A39B-B03C-AC27-0EEE-0B9AD5DCD806}"/>
              </a:ext>
            </a:extLst>
          </p:cNvPr>
          <p:cNvPicPr>
            <a:picLocks noChangeAspect="1"/>
          </p:cNvPicPr>
          <p:nvPr/>
        </p:nvPicPr>
        <p:blipFill>
          <a:blip r:embed="rId4"/>
          <a:stretch>
            <a:fillRect/>
          </a:stretch>
        </p:blipFill>
        <p:spPr>
          <a:xfrm>
            <a:off x="602960" y="737480"/>
            <a:ext cx="829128" cy="823031"/>
          </a:xfrm>
          <a:prstGeom prst="rect">
            <a:avLst/>
          </a:prstGeom>
        </p:spPr>
      </p:pic>
    </p:spTree>
    <p:extLst>
      <p:ext uri="{BB962C8B-B14F-4D97-AF65-F5344CB8AC3E}">
        <p14:creationId xmlns:p14="http://schemas.microsoft.com/office/powerpoint/2010/main" val="214949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E52CD-FF72-BA10-9013-08039847BFA1}"/>
              </a:ext>
            </a:extLst>
          </p:cNvPr>
          <p:cNvSpPr>
            <a:spLocks noGrp="1"/>
          </p:cNvSpPr>
          <p:nvPr>
            <p:ph type="title"/>
          </p:nvPr>
        </p:nvSpPr>
        <p:spPr>
          <a:xfrm>
            <a:off x="452487" y="365125"/>
            <a:ext cx="11510127" cy="1325563"/>
          </a:xfrm>
        </p:spPr>
        <p:txBody>
          <a:bodyPr>
            <a:normAutofit/>
          </a:bodyPr>
          <a:lstStyle/>
          <a:p>
            <a:r>
              <a:rPr lang="en-US" sz="4200"/>
              <a:t>	  RESPECTFUL COMMUNICATION GUIDELINES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14CD70-2F72-15D2-917A-A301851FF941}"/>
              </a:ext>
            </a:extLst>
          </p:cNvPr>
          <p:cNvSpPr>
            <a:spLocks noGrp="1"/>
          </p:cNvSpPr>
          <p:nvPr>
            <p:ph idx="1"/>
          </p:nvPr>
        </p:nvSpPr>
        <p:spPr>
          <a:xfrm>
            <a:off x="669036" y="1811688"/>
            <a:ext cx="10853928" cy="4563491"/>
          </a:xfrm>
        </p:spPr>
        <p:txBody>
          <a:bodyPr>
            <a:normAutofit/>
          </a:bodyPr>
          <a:lstStyle/>
          <a:p>
            <a:pPr marL="0" indent="0">
              <a:buNone/>
            </a:pPr>
            <a:r>
              <a:rPr lang="en-US" sz="2400">
                <a:solidFill>
                  <a:srgbClr val="FF0000"/>
                </a:solidFill>
              </a:rPr>
              <a:t>R</a:t>
            </a:r>
            <a:r>
              <a:rPr lang="en-US" sz="2200"/>
              <a:t> = Take RESPONSIBILITY for what you say and feel without blaming others </a:t>
            </a:r>
          </a:p>
          <a:p>
            <a:pPr marL="0" indent="0">
              <a:buNone/>
            </a:pPr>
            <a:r>
              <a:rPr lang="en-US" sz="2400">
                <a:solidFill>
                  <a:srgbClr val="FF0000"/>
                </a:solidFill>
              </a:rPr>
              <a:t>E</a:t>
            </a:r>
            <a:r>
              <a:rPr lang="en-US" sz="2200"/>
              <a:t> = Use EMPATHETIC listening </a:t>
            </a:r>
          </a:p>
          <a:p>
            <a:pPr marL="0" indent="0">
              <a:buNone/>
            </a:pPr>
            <a:r>
              <a:rPr lang="en-US" sz="2400">
                <a:solidFill>
                  <a:srgbClr val="FF0000"/>
                </a:solidFill>
              </a:rPr>
              <a:t>S</a:t>
            </a:r>
            <a:r>
              <a:rPr lang="en-US" sz="2200"/>
              <a:t> = Be SENSITIVE to differences in communication styles </a:t>
            </a:r>
          </a:p>
          <a:p>
            <a:pPr marL="0" indent="0">
              <a:buNone/>
            </a:pPr>
            <a:r>
              <a:rPr lang="en-US" sz="2400">
                <a:solidFill>
                  <a:srgbClr val="FF0000"/>
                </a:solidFill>
              </a:rPr>
              <a:t>P</a:t>
            </a:r>
            <a:r>
              <a:rPr lang="en-US" sz="2400"/>
              <a:t> </a:t>
            </a:r>
            <a:r>
              <a:rPr lang="en-US" sz="2200"/>
              <a:t>= PONDER what you hear and feel before you speak </a:t>
            </a:r>
          </a:p>
          <a:p>
            <a:pPr marL="0" indent="0">
              <a:buNone/>
            </a:pPr>
            <a:r>
              <a:rPr lang="en-US" sz="2400">
                <a:solidFill>
                  <a:srgbClr val="FF0000"/>
                </a:solidFill>
              </a:rPr>
              <a:t>E</a:t>
            </a:r>
            <a:r>
              <a:rPr lang="en-US" sz="2200"/>
              <a:t> = EXAMINE your own assumptions and perceptions </a:t>
            </a:r>
          </a:p>
          <a:p>
            <a:pPr marL="0" indent="0">
              <a:buNone/>
            </a:pPr>
            <a:r>
              <a:rPr lang="en-US" sz="2400">
                <a:solidFill>
                  <a:srgbClr val="FF0000"/>
                </a:solidFill>
              </a:rPr>
              <a:t>C</a:t>
            </a:r>
            <a:r>
              <a:rPr lang="en-US" sz="2200"/>
              <a:t> = Keep CONFIDENTIALITY </a:t>
            </a:r>
          </a:p>
          <a:p>
            <a:pPr marL="0" indent="0">
              <a:buNone/>
            </a:pPr>
            <a:r>
              <a:rPr lang="en-US" sz="2400">
                <a:solidFill>
                  <a:srgbClr val="FF0000"/>
                </a:solidFill>
              </a:rPr>
              <a:t>T</a:t>
            </a:r>
            <a:r>
              <a:rPr lang="en-US" sz="2200"/>
              <a:t> = TRUST ambiguity because we are not here to debate who is right or wrong </a:t>
            </a:r>
          </a:p>
          <a:p>
            <a:pPr marL="0" indent="0">
              <a:buNone/>
            </a:pPr>
            <a:r>
              <a:rPr lang="en-US" sz="2200" b="1">
                <a:solidFill>
                  <a:srgbClr val="00B0F0"/>
                </a:solidFill>
              </a:rPr>
              <a:t>S</a:t>
            </a:r>
            <a:r>
              <a:rPr lang="en-US" sz="2200"/>
              <a:t> =  </a:t>
            </a:r>
            <a:r>
              <a:rPr lang="en-US" sz="2200" b="1">
                <a:solidFill>
                  <a:srgbClr val="00B0F0"/>
                </a:solidFill>
              </a:rPr>
              <a:t>S</a:t>
            </a:r>
            <a:r>
              <a:rPr lang="en-US" sz="2200"/>
              <a:t>HARE your air-time: </a:t>
            </a:r>
            <a:r>
              <a:rPr lang="en-US" sz="2200" b="1">
                <a:solidFill>
                  <a:srgbClr val="00B0F0"/>
                </a:solidFill>
              </a:rPr>
              <a:t>S</a:t>
            </a:r>
            <a:r>
              <a:rPr lang="en-US" sz="2200"/>
              <a:t>tep Up, </a:t>
            </a:r>
            <a:r>
              <a:rPr lang="en-US" sz="2200" b="1">
                <a:solidFill>
                  <a:srgbClr val="00B0F0"/>
                </a:solidFill>
              </a:rPr>
              <a:t>S</a:t>
            </a:r>
            <a:r>
              <a:rPr lang="en-US" sz="2200"/>
              <a:t>tep Back</a:t>
            </a:r>
          </a:p>
          <a:p>
            <a:pPr marL="0" indent="0" algn="ctr">
              <a:buNone/>
            </a:pPr>
            <a:r>
              <a:rPr lang="en-US" sz="2400">
                <a:solidFill>
                  <a:srgbClr val="FF0000"/>
                </a:solidFill>
              </a:rPr>
              <a:t>RESPECT</a:t>
            </a:r>
            <a:r>
              <a:rPr lang="en-US" sz="2400" b="1">
                <a:solidFill>
                  <a:srgbClr val="00B0F0"/>
                </a:solidFill>
              </a:rPr>
              <a:t>S</a:t>
            </a:r>
            <a:r>
              <a:rPr lang="en-US" sz="2400">
                <a:solidFill>
                  <a:srgbClr val="FF0000"/>
                </a:solidFill>
              </a:rPr>
              <a:t>:</a:t>
            </a:r>
            <a:r>
              <a:rPr lang="en-US" sz="2400"/>
              <a:t> </a:t>
            </a:r>
            <a:r>
              <a:rPr lang="en-US" sz="2200"/>
              <a:t>The ability to communicate esteem for persons from other cultures and other racial/ethnic identities</a:t>
            </a:r>
          </a:p>
          <a:p>
            <a:pPr marL="0" indent="0" algn="ctr">
              <a:buNone/>
            </a:pPr>
            <a:endParaRPr lang="en-US" sz="2200"/>
          </a:p>
        </p:txBody>
      </p:sp>
      <p:pic>
        <p:nvPicPr>
          <p:cNvPr id="5" name="Picture 4">
            <a:extLst>
              <a:ext uri="{FF2B5EF4-FFF2-40B4-BE49-F238E27FC236}">
                <a16:creationId xmlns:a16="http://schemas.microsoft.com/office/drawing/2014/main" id="{B4AA94B5-8D2D-E1D5-DBAB-0F6CD13A6CE1}"/>
              </a:ext>
            </a:extLst>
          </p:cNvPr>
          <p:cNvPicPr>
            <a:picLocks noChangeAspect="1"/>
          </p:cNvPicPr>
          <p:nvPr/>
        </p:nvPicPr>
        <p:blipFill>
          <a:blip r:embed="rId3"/>
          <a:stretch>
            <a:fillRect/>
          </a:stretch>
        </p:blipFill>
        <p:spPr>
          <a:xfrm>
            <a:off x="670248" y="611794"/>
            <a:ext cx="829128" cy="823031"/>
          </a:xfrm>
          <a:prstGeom prst="rect">
            <a:avLst/>
          </a:prstGeom>
        </p:spPr>
      </p:pic>
    </p:spTree>
    <p:extLst>
      <p:ext uri="{BB962C8B-B14F-4D97-AF65-F5344CB8AC3E}">
        <p14:creationId xmlns:p14="http://schemas.microsoft.com/office/powerpoint/2010/main" val="266147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7B1FF-A40B-1331-8277-4B6CA567B1D7}"/>
              </a:ext>
            </a:extLst>
          </p:cNvPr>
          <p:cNvSpPr>
            <a:spLocks noGrp="1"/>
          </p:cNvSpPr>
          <p:nvPr>
            <p:ph type="title"/>
          </p:nvPr>
        </p:nvSpPr>
        <p:spPr>
          <a:xfrm>
            <a:off x="630936" y="639520"/>
            <a:ext cx="3429000" cy="1719072"/>
          </a:xfrm>
        </p:spPr>
        <p:txBody>
          <a:bodyPr anchor="b">
            <a:normAutofit/>
          </a:bodyPr>
          <a:lstStyle/>
          <a:p>
            <a:r>
              <a:rPr lang="en-US" sz="5000"/>
              <a:t>Mindful of your airtime </a:t>
            </a:r>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B3CF0E-9510-76B4-A074-2B1A064CD8FA}"/>
              </a:ext>
            </a:extLst>
          </p:cNvPr>
          <p:cNvSpPr>
            <a:spLocks noGrp="1"/>
          </p:cNvSpPr>
          <p:nvPr>
            <p:ph idx="1"/>
          </p:nvPr>
        </p:nvSpPr>
        <p:spPr>
          <a:xfrm>
            <a:off x="630936" y="2807208"/>
            <a:ext cx="3429000" cy="3410712"/>
          </a:xfrm>
        </p:spPr>
        <p:txBody>
          <a:bodyPr anchor="t">
            <a:normAutofit/>
          </a:bodyPr>
          <a:lstStyle/>
          <a:p>
            <a:r>
              <a:rPr lang="en-US" sz="2200"/>
              <a:t>Step up if you are normally quiet</a:t>
            </a:r>
          </a:p>
          <a:p>
            <a:r>
              <a:rPr lang="en-US" sz="2200"/>
              <a:t>Step back if you are normally the first ones to speak</a:t>
            </a:r>
          </a:p>
        </p:txBody>
      </p:sp>
      <p:pic>
        <p:nvPicPr>
          <p:cNvPr id="6" name="Picture 5">
            <a:extLst>
              <a:ext uri="{FF2B5EF4-FFF2-40B4-BE49-F238E27FC236}">
                <a16:creationId xmlns:a16="http://schemas.microsoft.com/office/drawing/2014/main" id="{2FA6CDE9-9245-806A-CFEE-C1E773EBFBE0}"/>
              </a:ext>
            </a:extLst>
          </p:cNvPr>
          <p:cNvPicPr>
            <a:picLocks noChangeAspect="1"/>
          </p:cNvPicPr>
          <p:nvPr/>
        </p:nvPicPr>
        <p:blipFill>
          <a:blip r:embed="rId2"/>
          <a:stretch>
            <a:fillRect/>
          </a:stretch>
        </p:blipFill>
        <p:spPr>
          <a:xfrm>
            <a:off x="4654296" y="822846"/>
            <a:ext cx="6903720" cy="5212307"/>
          </a:xfrm>
          <a:prstGeom prst="rect">
            <a:avLst/>
          </a:prstGeom>
        </p:spPr>
      </p:pic>
    </p:spTree>
    <p:extLst>
      <p:ext uri="{BB962C8B-B14F-4D97-AF65-F5344CB8AC3E}">
        <p14:creationId xmlns:p14="http://schemas.microsoft.com/office/powerpoint/2010/main" val="407253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BB9E38-979F-057E-2C2C-3A00445B1275}"/>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82E0DD2-11DF-4411-A6ED-1182F517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065452-D8EF-BBC6-80AE-BD31A351E0DE}"/>
              </a:ext>
            </a:extLst>
          </p:cNvPr>
          <p:cNvSpPr>
            <a:spLocks noGrp="1"/>
          </p:cNvSpPr>
          <p:nvPr>
            <p:ph type="title"/>
          </p:nvPr>
        </p:nvSpPr>
        <p:spPr>
          <a:xfrm>
            <a:off x="8017254" y="2066810"/>
            <a:ext cx="3800564" cy="1671569"/>
          </a:xfrm>
        </p:spPr>
        <p:txBody>
          <a:bodyPr vert="horz" lIns="91440" tIns="45720" rIns="91440" bIns="45720" rtlCol="0">
            <a:normAutofit/>
          </a:bodyPr>
          <a:lstStyle/>
          <a:p>
            <a:r>
              <a:rPr lang="en-US" sz="4000" b="1" dirty="0">
                <a:latin typeface="Aptos" panose="020B0004020202020204" pitchFamily="34" charset="0"/>
              </a:rPr>
              <a:t>Facilitator</a:t>
            </a:r>
            <a:endParaRPr lang="en-US" sz="4000" b="1" kern="1200" dirty="0">
              <a:latin typeface="Aptos" panose="020B0004020202020204" pitchFamily="34" charset="0"/>
            </a:endParaRPr>
          </a:p>
        </p:txBody>
      </p:sp>
      <p:pic>
        <p:nvPicPr>
          <p:cNvPr id="15" name="Picture 14" descr="A baby sleeping on a person's lap&#10;&#10;AI-generated content may be incorrect.">
            <a:extLst>
              <a:ext uri="{FF2B5EF4-FFF2-40B4-BE49-F238E27FC236}">
                <a16:creationId xmlns:a16="http://schemas.microsoft.com/office/drawing/2014/main" id="{4AB1EB9E-19C1-133E-9C1E-45F767D4EBD8}"/>
              </a:ext>
            </a:extLst>
          </p:cNvPr>
          <p:cNvPicPr>
            <a:picLocks noChangeAspect="1"/>
          </p:cNvPicPr>
          <p:nvPr/>
        </p:nvPicPr>
        <p:blipFill>
          <a:blip r:embed="rId3">
            <a:extLst>
              <a:ext uri="{28A0092B-C50C-407E-A947-70E740481C1C}">
                <a14:useLocalDpi xmlns:a14="http://schemas.microsoft.com/office/drawing/2010/main" val="0"/>
              </a:ext>
            </a:extLst>
          </a:blip>
          <a:srcRect t="2725" r="-4" b="3472"/>
          <a:stretch/>
        </p:blipFill>
        <p:spPr>
          <a:xfrm>
            <a:off x="6838214" y="-14380"/>
            <a:ext cx="2376092" cy="2228759"/>
          </a:xfrm>
          <a:prstGeom prst="rect">
            <a:avLst/>
          </a:prstGeom>
        </p:spPr>
      </p:pic>
      <p:pic>
        <p:nvPicPr>
          <p:cNvPr id="19" name="Picture 18" descr="A child smiling at the camera&#10;&#10;AI-generated content may be incorrect.">
            <a:extLst>
              <a:ext uri="{FF2B5EF4-FFF2-40B4-BE49-F238E27FC236}">
                <a16:creationId xmlns:a16="http://schemas.microsoft.com/office/drawing/2014/main" id="{9BCAE5E6-1231-B011-776B-DAAB789D9F6D}"/>
              </a:ext>
            </a:extLst>
          </p:cNvPr>
          <p:cNvPicPr>
            <a:picLocks noChangeAspect="1"/>
          </p:cNvPicPr>
          <p:nvPr/>
        </p:nvPicPr>
        <p:blipFill>
          <a:blip r:embed="rId4">
            <a:extLst>
              <a:ext uri="{28A0092B-C50C-407E-A947-70E740481C1C}">
                <a14:useLocalDpi xmlns:a14="http://schemas.microsoft.com/office/drawing/2010/main" val="0"/>
              </a:ext>
            </a:extLst>
          </a:blip>
          <a:srcRect r="-4" b="6197"/>
          <a:stretch/>
        </p:blipFill>
        <p:spPr>
          <a:xfrm>
            <a:off x="7784015" y="4627063"/>
            <a:ext cx="2376092" cy="2228759"/>
          </a:xfrm>
          <a:prstGeom prst="rect">
            <a:avLst/>
          </a:prstGeom>
        </p:spPr>
      </p:pic>
      <p:pic>
        <p:nvPicPr>
          <p:cNvPr id="17" name="Picture 16" descr="A group of women sitting on a couch&#10;&#10;AI-generated content may be incorrect.">
            <a:extLst>
              <a:ext uri="{FF2B5EF4-FFF2-40B4-BE49-F238E27FC236}">
                <a16:creationId xmlns:a16="http://schemas.microsoft.com/office/drawing/2014/main" id="{32E5C934-F040-50AF-BB4D-9168888C1126}"/>
              </a:ext>
            </a:extLst>
          </p:cNvPr>
          <p:cNvPicPr>
            <a:picLocks noChangeAspect="1"/>
          </p:cNvPicPr>
          <p:nvPr/>
        </p:nvPicPr>
        <p:blipFill>
          <a:blip r:embed="rId5">
            <a:extLst>
              <a:ext uri="{28A0092B-C50C-407E-A947-70E740481C1C}">
                <a14:useLocalDpi xmlns:a14="http://schemas.microsoft.com/office/drawing/2010/main" val="0"/>
              </a:ext>
            </a:extLst>
          </a:blip>
          <a:srcRect l="1048" r="5669" b="2"/>
          <a:stretch/>
        </p:blipFill>
        <p:spPr>
          <a:xfrm>
            <a:off x="4229701" y="-10223"/>
            <a:ext cx="2376092" cy="2228759"/>
          </a:xfrm>
          <a:prstGeom prst="rect">
            <a:avLst/>
          </a:prstGeom>
        </p:spPr>
      </p:pic>
      <p:pic>
        <p:nvPicPr>
          <p:cNvPr id="13" name="Picture 12" descr="A child and child holding tickets&#10;&#10;AI-generated content may be incorrect.">
            <a:extLst>
              <a:ext uri="{FF2B5EF4-FFF2-40B4-BE49-F238E27FC236}">
                <a16:creationId xmlns:a16="http://schemas.microsoft.com/office/drawing/2014/main" id="{DCECE4B1-A469-039F-1444-349A9569AD4F}"/>
              </a:ext>
            </a:extLst>
          </p:cNvPr>
          <p:cNvPicPr>
            <a:picLocks noChangeAspect="1"/>
          </p:cNvPicPr>
          <p:nvPr/>
        </p:nvPicPr>
        <p:blipFill>
          <a:blip r:embed="rId6">
            <a:extLst>
              <a:ext uri="{28A0092B-C50C-407E-A947-70E740481C1C}">
                <a14:useLocalDpi xmlns:a14="http://schemas.microsoft.com/office/drawing/2010/main" val="0"/>
              </a:ext>
            </a:extLst>
          </a:blip>
          <a:srcRect r="5" b="37758"/>
          <a:stretch/>
        </p:blipFill>
        <p:spPr>
          <a:xfrm>
            <a:off x="3714" y="2400151"/>
            <a:ext cx="3330225" cy="2057368"/>
          </a:xfrm>
          <a:prstGeom prst="rect">
            <a:avLst/>
          </a:prstGeom>
        </p:spPr>
      </p:pic>
      <p:pic>
        <p:nvPicPr>
          <p:cNvPr id="11" name="Picture 10" descr="A group of people standing in a parking lot&#10;&#10;AI-generated content may be incorrect.">
            <a:extLst>
              <a:ext uri="{FF2B5EF4-FFF2-40B4-BE49-F238E27FC236}">
                <a16:creationId xmlns:a16="http://schemas.microsoft.com/office/drawing/2014/main" id="{0CEF648E-E2B4-4D8D-BB25-AF89984167F3}"/>
              </a:ext>
            </a:extLst>
          </p:cNvPr>
          <p:cNvPicPr>
            <a:picLocks noChangeAspect="1"/>
          </p:cNvPicPr>
          <p:nvPr/>
        </p:nvPicPr>
        <p:blipFill>
          <a:blip r:embed="rId7">
            <a:extLst>
              <a:ext uri="{28A0092B-C50C-407E-A947-70E740481C1C}">
                <a14:useLocalDpi xmlns:a14="http://schemas.microsoft.com/office/drawing/2010/main" val="0"/>
              </a:ext>
            </a:extLst>
          </a:blip>
          <a:srcRect l="9368" r="40345" b="1"/>
          <a:stretch/>
        </p:blipFill>
        <p:spPr>
          <a:xfrm rot="5400000">
            <a:off x="547730" y="4081178"/>
            <a:ext cx="2229090" cy="3324552"/>
          </a:xfrm>
          <a:prstGeom prst="rect">
            <a:avLst/>
          </a:prstGeom>
        </p:spPr>
      </p:pic>
      <p:pic>
        <p:nvPicPr>
          <p:cNvPr id="6" name="Picture 5">
            <a:extLst>
              <a:ext uri="{FF2B5EF4-FFF2-40B4-BE49-F238E27FC236}">
                <a16:creationId xmlns:a16="http://schemas.microsoft.com/office/drawing/2014/main" id="{FD36D954-D189-5FC9-DE6F-88B1B3C1D618}"/>
              </a:ext>
            </a:extLst>
          </p:cNvPr>
          <p:cNvPicPr>
            <a:picLocks noChangeAspect="1"/>
          </p:cNvPicPr>
          <p:nvPr/>
        </p:nvPicPr>
        <p:blipFill>
          <a:blip r:embed="rId8">
            <a:extLst>
              <a:ext uri="{28A0092B-C50C-407E-A947-70E740481C1C}">
                <a14:useLocalDpi xmlns:a14="http://schemas.microsoft.com/office/drawing/2010/main" val="0"/>
              </a:ext>
            </a:extLst>
          </a:blip>
          <a:srcRect l="6049" r="4302" b="3"/>
          <a:stretch/>
        </p:blipFill>
        <p:spPr>
          <a:xfrm>
            <a:off x="3534403" y="2400151"/>
            <a:ext cx="3996536" cy="4457850"/>
          </a:xfrm>
          <a:prstGeom prst="rect">
            <a:avLst/>
          </a:prstGeom>
        </p:spPr>
      </p:pic>
      <p:sp>
        <p:nvSpPr>
          <p:cNvPr id="22" name="Content Placeholder 21">
            <a:extLst>
              <a:ext uri="{FF2B5EF4-FFF2-40B4-BE49-F238E27FC236}">
                <a16:creationId xmlns:a16="http://schemas.microsoft.com/office/drawing/2014/main" id="{0F012349-8149-1944-C653-9FD8CB137A04}"/>
              </a:ext>
            </a:extLst>
          </p:cNvPr>
          <p:cNvSpPr>
            <a:spLocks noGrp="1"/>
          </p:cNvSpPr>
          <p:nvPr>
            <p:ph idx="1"/>
          </p:nvPr>
        </p:nvSpPr>
        <p:spPr>
          <a:xfrm>
            <a:off x="8017253" y="3151962"/>
            <a:ext cx="3800565" cy="1174186"/>
          </a:xfrm>
        </p:spPr>
        <p:txBody>
          <a:bodyPr vert="horz" lIns="91440" tIns="45720" rIns="91440" bIns="45720" rtlCol="0" anchor="t">
            <a:normAutofit fontScale="85000" lnSpcReduction="10000"/>
          </a:bodyPr>
          <a:lstStyle/>
          <a:p>
            <a:pPr marL="0" indent="0">
              <a:buNone/>
            </a:pPr>
            <a:r>
              <a:rPr lang="en-US" sz="2000" b="1" dirty="0"/>
              <a:t>Katelyn McMeekin-Jackson, MA</a:t>
            </a:r>
          </a:p>
          <a:p>
            <a:pPr marL="0" indent="0">
              <a:buNone/>
            </a:pPr>
            <a:r>
              <a:rPr lang="en-US" sz="2000" dirty="0"/>
              <a:t>Interim Leadership Development Specialist, California-Nevada Conference of The United Methodist Church</a:t>
            </a:r>
            <a:endParaRPr lang="en-US" sz="2000" dirty="0">
              <a:ea typeface="Calibri"/>
              <a:cs typeface="Calibri"/>
            </a:endParaRPr>
          </a:p>
          <a:p>
            <a:pPr marL="0" indent="0">
              <a:buNone/>
            </a:pPr>
            <a:endParaRPr lang="en-US" sz="2000" b="1" dirty="0">
              <a:ea typeface="Calibri" panose="020F0502020204030204"/>
              <a:cs typeface="Calibri" panose="020F0502020204030204"/>
            </a:endParaRPr>
          </a:p>
          <a:p>
            <a:pPr marL="0" indent="0">
              <a:buNone/>
            </a:pPr>
            <a:endParaRPr lang="en-US" sz="2000" b="1" dirty="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p:txBody>
      </p:sp>
      <p:sp>
        <p:nvSpPr>
          <p:cNvPr id="20" name="Oval 19">
            <a:extLst>
              <a:ext uri="{FF2B5EF4-FFF2-40B4-BE49-F238E27FC236}">
                <a16:creationId xmlns:a16="http://schemas.microsoft.com/office/drawing/2014/main" id="{4A141C23-13B2-34D4-6449-27D5A2227167}"/>
              </a:ext>
            </a:extLst>
          </p:cNvPr>
          <p:cNvSpPr/>
          <p:nvPr/>
        </p:nvSpPr>
        <p:spPr>
          <a:xfrm>
            <a:off x="1456566" y="5874817"/>
            <a:ext cx="228444" cy="218486"/>
          </a:xfrm>
          <a:prstGeom prst="ellipse">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AI-generated content may be incorrect.">
            <a:extLst>
              <a:ext uri="{FF2B5EF4-FFF2-40B4-BE49-F238E27FC236}">
                <a16:creationId xmlns:a16="http://schemas.microsoft.com/office/drawing/2014/main" id="{3FBB9437-D2DF-89DE-8D92-5D93AA2F155A}"/>
              </a:ext>
            </a:extLst>
          </p:cNvPr>
          <p:cNvPicPr>
            <a:picLocks noChangeAspect="1"/>
          </p:cNvPicPr>
          <p:nvPr/>
        </p:nvPicPr>
        <p:blipFill>
          <a:blip r:embed="rId9"/>
          <a:stretch>
            <a:fillRect/>
          </a:stretch>
        </p:blipFill>
        <p:spPr>
          <a:xfrm>
            <a:off x="6229" y="-3568"/>
            <a:ext cx="4025661" cy="2238501"/>
          </a:xfrm>
          <a:prstGeom prst="rect">
            <a:avLst/>
          </a:prstGeom>
        </p:spPr>
      </p:pic>
    </p:spTree>
    <p:extLst>
      <p:ext uri="{BB962C8B-B14F-4D97-AF65-F5344CB8AC3E}">
        <p14:creationId xmlns:p14="http://schemas.microsoft.com/office/powerpoint/2010/main" val="47912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C802051-659B-F065-5655-D2F91968C9A2}"/>
              </a:ext>
            </a:extLst>
          </p:cNvPr>
          <p:cNvGraphicFramePr>
            <a:graphicFrameLocks noGrp="1"/>
          </p:cNvGraphicFramePr>
          <p:nvPr>
            <p:extLst>
              <p:ext uri="{D42A27DB-BD31-4B8C-83A1-F6EECF244321}">
                <p14:modId xmlns:p14="http://schemas.microsoft.com/office/powerpoint/2010/main" val="677436840"/>
              </p:ext>
            </p:extLst>
          </p:nvPr>
        </p:nvGraphicFramePr>
        <p:xfrm>
          <a:off x="990600" y="1516073"/>
          <a:ext cx="10134601" cy="3765475"/>
        </p:xfrm>
        <a:graphic>
          <a:graphicData uri="http://schemas.openxmlformats.org/drawingml/2006/table">
            <a:tbl>
              <a:tblPr firstRow="1" bandRow="1">
                <a:solidFill>
                  <a:schemeClr val="bg1">
                    <a:lumMod val="95000"/>
                  </a:schemeClr>
                </a:solidFill>
                <a:tableStyleId>{5C22544A-7EE6-4342-B048-85BDC9FD1C3A}</a:tableStyleId>
              </a:tblPr>
              <a:tblGrid>
                <a:gridCol w="5343584">
                  <a:extLst>
                    <a:ext uri="{9D8B030D-6E8A-4147-A177-3AD203B41FA5}">
                      <a16:colId xmlns:a16="http://schemas.microsoft.com/office/drawing/2014/main" val="727240339"/>
                    </a:ext>
                  </a:extLst>
                </a:gridCol>
                <a:gridCol w="4791017">
                  <a:extLst>
                    <a:ext uri="{9D8B030D-6E8A-4147-A177-3AD203B41FA5}">
                      <a16:colId xmlns:a16="http://schemas.microsoft.com/office/drawing/2014/main" val="2504698749"/>
                    </a:ext>
                  </a:extLst>
                </a:gridCol>
              </a:tblGrid>
              <a:tr h="1192859">
                <a:tc>
                  <a:txBody>
                    <a:bodyPr/>
                    <a:lstStyle/>
                    <a:p>
                      <a:r>
                        <a:rPr lang="en-US" sz="2900" b="0" cap="none" spc="0">
                          <a:solidFill>
                            <a:schemeClr val="bg1"/>
                          </a:solidFill>
                        </a:rPr>
                        <a:t>Standardize (no adaptation)</a:t>
                      </a:r>
                    </a:p>
                  </a:txBody>
                  <a:tcPr marL="164911" marR="164911" marT="164911" marB="82456"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900" b="0" cap="none" spc="0">
                          <a:solidFill>
                            <a:schemeClr val="bg1"/>
                          </a:solidFill>
                        </a:rPr>
                        <a:t>Mutual Adaptation or Integration/A Third Way </a:t>
                      </a:r>
                    </a:p>
                  </a:txBody>
                  <a:tcPr marL="164911" marR="164911" marT="164911" marB="82456"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687678506"/>
                  </a:ext>
                </a:extLst>
              </a:tr>
              <a:tr h="643154">
                <a:tc>
                  <a:txBody>
                    <a:bodyPr/>
                    <a:lstStyle/>
                    <a:p>
                      <a:r>
                        <a:rPr lang="en-US" sz="2200" cap="none" spc="0">
                          <a:solidFill>
                            <a:schemeClr val="tx1"/>
                          </a:solidFill>
                        </a:rPr>
                        <a:t>Legal Requirements</a:t>
                      </a:r>
                    </a:p>
                  </a:txBody>
                  <a:tcPr marL="164911" marR="164911" marT="164911" marB="82456">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200" cap="none" spc="0">
                          <a:solidFill>
                            <a:schemeClr val="tx1"/>
                          </a:solidFill>
                        </a:rPr>
                        <a:t>Worship</a:t>
                      </a:r>
                    </a:p>
                  </a:txBody>
                  <a:tcPr marL="164911" marR="164911" marT="164911" marB="82456">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968512614"/>
                  </a:ext>
                </a:extLst>
              </a:tr>
              <a:tr h="643154">
                <a:tc>
                  <a:txBody>
                    <a:bodyPr/>
                    <a:lstStyle/>
                    <a:p>
                      <a:r>
                        <a:rPr lang="en-US" sz="2200" cap="none" spc="0">
                          <a:solidFill>
                            <a:schemeClr val="tx1"/>
                          </a:solidFill>
                        </a:rPr>
                        <a:t>Safe Sanctuary</a:t>
                      </a:r>
                    </a:p>
                  </a:txBody>
                  <a:tcPr marL="164911" marR="164911" marT="164911" marB="82456">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200" cap="none" spc="0">
                          <a:solidFill>
                            <a:schemeClr val="tx1"/>
                          </a:solidFill>
                        </a:rPr>
                        <a:t>Ministry </a:t>
                      </a:r>
                    </a:p>
                  </a:txBody>
                  <a:tcPr marL="164911" marR="164911" marT="164911" marB="82456">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502059811"/>
                  </a:ext>
                </a:extLst>
              </a:tr>
              <a:tr h="643154">
                <a:tc>
                  <a:txBody>
                    <a:bodyPr/>
                    <a:lstStyle/>
                    <a:p>
                      <a:r>
                        <a:rPr lang="en-US" sz="2200" cap="none" spc="0">
                          <a:solidFill>
                            <a:schemeClr val="tx1"/>
                          </a:solidFill>
                        </a:rPr>
                        <a:t>Fiscal Integrity</a:t>
                      </a:r>
                    </a:p>
                  </a:txBody>
                  <a:tcPr marL="164911" marR="164911" marT="164911" marB="82456">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200" cap="none" spc="0">
                          <a:solidFill>
                            <a:schemeClr val="tx1"/>
                          </a:solidFill>
                        </a:rPr>
                        <a:t>Communication </a:t>
                      </a:r>
                    </a:p>
                  </a:txBody>
                  <a:tcPr marL="164911" marR="164911" marT="164911" marB="82456">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995599497"/>
                  </a:ext>
                </a:extLst>
              </a:tr>
              <a:tr h="643154">
                <a:tc>
                  <a:txBody>
                    <a:bodyPr/>
                    <a:lstStyle/>
                    <a:p>
                      <a:r>
                        <a:rPr lang="en-US" sz="2200" cap="none" spc="0">
                          <a:solidFill>
                            <a:schemeClr val="tx1"/>
                          </a:solidFill>
                        </a:rPr>
                        <a:t>Checks &amp; Balances (Book of Discipline)</a:t>
                      </a:r>
                    </a:p>
                  </a:txBody>
                  <a:tcPr marL="164911" marR="164911" marT="164911" marB="82456">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US" sz="2200" cap="none" spc="0">
                          <a:solidFill>
                            <a:schemeClr val="tx1"/>
                          </a:solidFill>
                        </a:rPr>
                        <a:t>Outreach </a:t>
                      </a:r>
                    </a:p>
                  </a:txBody>
                  <a:tcPr marL="164911" marR="164911" marT="164911" marB="82456">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669872084"/>
                  </a:ext>
                </a:extLst>
              </a:tr>
            </a:tbl>
          </a:graphicData>
        </a:graphic>
      </p:graphicFrame>
    </p:spTree>
    <p:extLst>
      <p:ext uri="{BB962C8B-B14F-4D97-AF65-F5344CB8AC3E}">
        <p14:creationId xmlns:p14="http://schemas.microsoft.com/office/powerpoint/2010/main" val="387451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BC7FC0-C518-88D3-45ED-60EC62A9C97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0F70BD-D621-8284-88D4-7BD37F581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74289219-179F-91D6-2850-B07041224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343FB427-863C-3528-2941-BC9304E2380C}"/>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a:solidFill>
                  <a:srgbClr val="FFFFFF"/>
                </a:solidFill>
                <a:latin typeface="+mj-lt"/>
                <a:ea typeface="+mj-ea"/>
                <a:cs typeface="+mj-cs"/>
              </a:rPr>
              <a:t>5 min- Break </a:t>
            </a:r>
          </a:p>
        </p:txBody>
      </p:sp>
      <p:sp>
        <p:nvSpPr>
          <p:cNvPr id="15" name="sketch line">
            <a:extLst>
              <a:ext uri="{FF2B5EF4-FFF2-40B4-BE49-F238E27FC236}">
                <a16:creationId xmlns:a16="http://schemas.microsoft.com/office/drawing/2014/main" id="{F535DCD8-32FF-388D-C691-7E43CCB21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909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03038-EE55-23BC-8C2E-CA907D1D287E}"/>
              </a:ext>
            </a:extLst>
          </p:cNvPr>
          <p:cNvSpPr>
            <a:spLocks noGrp="1"/>
          </p:cNvSpPr>
          <p:nvPr>
            <p:ph type="title"/>
          </p:nvPr>
        </p:nvSpPr>
        <p:spPr/>
        <p:txBody>
          <a:bodyPr/>
          <a:lstStyle/>
          <a:p>
            <a:r>
              <a:rPr lang="en-US" dirty="0"/>
              <a:t>Tae: what does a multi-cultural church look like?</a:t>
            </a:r>
          </a:p>
        </p:txBody>
      </p:sp>
      <p:sp>
        <p:nvSpPr>
          <p:cNvPr id="3" name="Content Placeholder 2">
            <a:extLst>
              <a:ext uri="{FF2B5EF4-FFF2-40B4-BE49-F238E27FC236}">
                <a16:creationId xmlns:a16="http://schemas.microsoft.com/office/drawing/2014/main" id="{F8AE5ABF-1987-B0B1-2140-93391119DFC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4593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D14C-C6F9-FF0A-16E8-696948F406E1}"/>
              </a:ext>
            </a:extLst>
          </p:cNvPr>
          <p:cNvSpPr>
            <a:spLocks noGrp="1"/>
          </p:cNvSpPr>
          <p:nvPr>
            <p:ph type="title"/>
          </p:nvPr>
        </p:nvSpPr>
        <p:spPr/>
        <p:txBody>
          <a:bodyPr>
            <a:normAutofit/>
          </a:bodyPr>
          <a:lstStyle/>
          <a:p>
            <a:pPr algn="l"/>
            <a:r>
              <a:rPr lang="en-US" sz="6600"/>
              <a:t>         Tools </a:t>
            </a:r>
          </a:p>
        </p:txBody>
      </p:sp>
      <p:sp>
        <p:nvSpPr>
          <p:cNvPr id="5" name="Text Placeholder 4">
            <a:extLst>
              <a:ext uri="{FF2B5EF4-FFF2-40B4-BE49-F238E27FC236}">
                <a16:creationId xmlns:a16="http://schemas.microsoft.com/office/drawing/2014/main" id="{C44722CD-B0CA-77C2-0E11-06EAD78DF441}"/>
              </a:ext>
            </a:extLst>
          </p:cNvPr>
          <p:cNvSpPr>
            <a:spLocks noGrp="1"/>
          </p:cNvSpPr>
          <p:nvPr>
            <p:ph type="body" idx="1"/>
          </p:nvPr>
        </p:nvSpPr>
        <p:spPr/>
        <p:txBody>
          <a:bodyPr/>
          <a:lstStyle/>
          <a:p>
            <a:r>
              <a:rPr lang="en-US"/>
              <a:t>Mindsets and Skillsets Toward Developing Cultural Humility &amp; Agility</a:t>
            </a:r>
          </a:p>
        </p:txBody>
      </p:sp>
      <p:pic>
        <p:nvPicPr>
          <p:cNvPr id="3" name="Picture 2">
            <a:extLst>
              <a:ext uri="{FF2B5EF4-FFF2-40B4-BE49-F238E27FC236}">
                <a16:creationId xmlns:a16="http://schemas.microsoft.com/office/drawing/2014/main" id="{809B5F35-3002-F72C-3FFB-E200B175F2E1}"/>
              </a:ext>
            </a:extLst>
          </p:cNvPr>
          <p:cNvPicPr>
            <a:picLocks noChangeAspect="1"/>
          </p:cNvPicPr>
          <p:nvPr/>
        </p:nvPicPr>
        <p:blipFill>
          <a:blip r:embed="rId3"/>
          <a:stretch>
            <a:fillRect/>
          </a:stretch>
        </p:blipFill>
        <p:spPr>
          <a:xfrm>
            <a:off x="961266" y="3595260"/>
            <a:ext cx="829128" cy="823031"/>
          </a:xfrm>
          <a:prstGeom prst="rect">
            <a:avLst/>
          </a:prstGeom>
        </p:spPr>
      </p:pic>
    </p:spTree>
    <p:extLst>
      <p:ext uri="{BB962C8B-B14F-4D97-AF65-F5344CB8AC3E}">
        <p14:creationId xmlns:p14="http://schemas.microsoft.com/office/powerpoint/2010/main" val="207166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B0498D-58D1-9CB9-5E2F-67768BA5D456}"/>
              </a:ext>
            </a:extLst>
          </p:cNvPr>
          <p:cNvSpPr>
            <a:spLocks noGrp="1"/>
          </p:cNvSpPr>
          <p:nvPr>
            <p:ph type="title"/>
          </p:nvPr>
        </p:nvSpPr>
        <p:spPr>
          <a:xfrm>
            <a:off x="1288064" y="1284731"/>
            <a:ext cx="3459300" cy="4305736"/>
          </a:xfrm>
        </p:spPr>
        <p:txBody>
          <a:bodyPr>
            <a:normAutofit/>
          </a:bodyPr>
          <a:lstStyle/>
          <a:p>
            <a:r>
              <a:rPr lang="en-US" b="1"/>
              <a:t>Disrupt Bias and Rapid Judgment</a:t>
            </a:r>
          </a:p>
        </p:txBody>
      </p:sp>
      <p:graphicFrame>
        <p:nvGraphicFramePr>
          <p:cNvPr id="14" name="Content Placeholder 2">
            <a:extLst>
              <a:ext uri="{FF2B5EF4-FFF2-40B4-BE49-F238E27FC236}">
                <a16:creationId xmlns:a16="http://schemas.microsoft.com/office/drawing/2014/main" id="{955F9161-2FF1-096A-D26D-69D74EEE8876}"/>
              </a:ext>
            </a:extLst>
          </p:cNvPr>
          <p:cNvGraphicFramePr>
            <a:graphicFrameLocks noGrp="1"/>
          </p:cNvGraphicFramePr>
          <p:nvPr>
            <p:ph idx="1"/>
          </p:nvPr>
        </p:nvGraphicFramePr>
        <p:xfrm>
          <a:off x="5293901" y="1284732"/>
          <a:ext cx="5633178" cy="4305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942C949-4986-C9BD-1150-3C697AFF7FDA}"/>
              </a:ext>
            </a:extLst>
          </p:cNvPr>
          <p:cNvPicPr>
            <a:picLocks noChangeAspect="1"/>
          </p:cNvPicPr>
          <p:nvPr/>
        </p:nvPicPr>
        <p:blipFill>
          <a:blip r:embed="rId8"/>
          <a:stretch>
            <a:fillRect/>
          </a:stretch>
        </p:blipFill>
        <p:spPr>
          <a:xfrm>
            <a:off x="1288064" y="1191425"/>
            <a:ext cx="829128" cy="823031"/>
          </a:xfrm>
          <a:prstGeom prst="rect">
            <a:avLst/>
          </a:prstGeom>
        </p:spPr>
      </p:pic>
    </p:spTree>
    <p:extLst>
      <p:ext uri="{BB962C8B-B14F-4D97-AF65-F5344CB8AC3E}">
        <p14:creationId xmlns:p14="http://schemas.microsoft.com/office/powerpoint/2010/main" val="3318002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EC7E-B48E-C81F-D6CF-3228061E179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71FD4F7E-3108-2002-2E64-11C5B785FF11}"/>
              </a:ext>
            </a:extLst>
          </p:cNvPr>
          <p:cNvSpPr>
            <a:spLocks noGrp="1"/>
          </p:cNvSpPr>
          <p:nvPr>
            <p:ph idx="1"/>
          </p:nvPr>
        </p:nvSpPr>
        <p:spPr/>
        <p:txBody>
          <a:bodyPr>
            <a:normAutofit fontScale="85000" lnSpcReduction="20000"/>
          </a:bodyPr>
          <a:lstStyle/>
          <a:p>
            <a:r>
              <a:rPr lang="en-US" b="1" dirty="0"/>
              <a:t>Individuals:</a:t>
            </a:r>
          </a:p>
          <a:p>
            <a:pPr lvl="1"/>
            <a:r>
              <a:rPr lang="en-US" b="1" dirty="0"/>
              <a:t>You’re invited! </a:t>
            </a:r>
            <a:r>
              <a:rPr lang="en-US" dirty="0"/>
              <a:t>Small Group Cohort for SPRC and laity leaders to further discuss Cross-Cultural Ministry</a:t>
            </a:r>
          </a:p>
          <a:p>
            <a:pPr lvl="1"/>
            <a:r>
              <a:rPr lang="en-US" dirty="0"/>
              <a:t>Sign up for a six-module online course on Intercultural Competence; each course is approximately 20-30 minutes. </a:t>
            </a:r>
          </a:p>
          <a:p>
            <a:pPr lvl="1"/>
            <a:r>
              <a:rPr lang="en-US" dirty="0"/>
              <a:t>Take the Intercultural Development Inventory: Conference resource ($40) that provides an Individual Development Plan</a:t>
            </a:r>
          </a:p>
          <a:p>
            <a:r>
              <a:rPr lang="en-US" b="1" dirty="0"/>
              <a:t>UWF Units:</a:t>
            </a:r>
          </a:p>
          <a:p>
            <a:pPr lvl="1"/>
            <a:r>
              <a:rPr lang="en-US" dirty="0"/>
              <a:t>Intercultural Development Index for groups</a:t>
            </a:r>
          </a:p>
          <a:p>
            <a:pPr lvl="1"/>
            <a:r>
              <a:rPr lang="en-US" dirty="0"/>
              <a:t>Lean into being a guest; l</a:t>
            </a:r>
          </a:p>
          <a:p>
            <a:pPr lvl="1"/>
            <a:r>
              <a:rPr lang="en-US" dirty="0"/>
              <a:t>Be a follower, especially of people of color</a:t>
            </a:r>
          </a:p>
          <a:p>
            <a:pPr lvl="2"/>
            <a:r>
              <a:rPr lang="en-US" dirty="0"/>
              <a:t>Solidarity with the Sojourners – Monday at 4 PM Pacific </a:t>
            </a:r>
            <a:r>
              <a:rPr lang="en-US" dirty="0">
                <a:hlinkClick r:id="rId3"/>
              </a:rPr>
              <a:t>https://www.resourceumc.org/en/content/solidarity-with-the-sojourners</a:t>
            </a:r>
            <a:endParaRPr lang="en-US" dirty="0"/>
          </a:p>
          <a:p>
            <a:pPr lvl="2"/>
            <a:r>
              <a:rPr lang="en-US" dirty="0"/>
              <a:t>Summer African American/Black Methodist Summit</a:t>
            </a:r>
          </a:p>
          <a:p>
            <a:pPr lvl="1"/>
            <a:r>
              <a:rPr lang="en-US" dirty="0"/>
              <a:t>Attend cultural events in your district</a:t>
            </a:r>
          </a:p>
          <a:p>
            <a:pPr lvl="2"/>
            <a:r>
              <a:rPr lang="en-US" dirty="0"/>
              <a:t>Stay tuned for more cultural events</a:t>
            </a:r>
          </a:p>
          <a:p>
            <a:endParaRPr lang="en-US" dirty="0"/>
          </a:p>
          <a:p>
            <a:pPr marL="0" indent="0">
              <a:buNone/>
            </a:pPr>
            <a:endParaRPr lang="en-US" dirty="0"/>
          </a:p>
        </p:txBody>
      </p:sp>
    </p:spTree>
    <p:extLst>
      <p:ext uri="{BB962C8B-B14F-4D97-AF65-F5344CB8AC3E}">
        <p14:creationId xmlns:p14="http://schemas.microsoft.com/office/powerpoint/2010/main" val="24330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 reaching out to sun">
            <a:extLst>
              <a:ext uri="{FF2B5EF4-FFF2-40B4-BE49-F238E27FC236}">
                <a16:creationId xmlns:a16="http://schemas.microsoft.com/office/drawing/2014/main" id="{D41F1864-D6E2-0CE8-9581-28F24308AB1C}"/>
              </a:ext>
            </a:extLst>
          </p:cNvPr>
          <p:cNvPicPr>
            <a:picLocks noChangeAspect="1"/>
          </p:cNvPicPr>
          <p:nvPr/>
        </p:nvPicPr>
        <p:blipFill>
          <a:blip r:embed="rId3"/>
          <a:srcRect l="5531" r="2" b="2"/>
          <a:stretch/>
        </p:blipFill>
        <p:spPr>
          <a:xfrm>
            <a:off x="2522358" y="10"/>
            <a:ext cx="9669642" cy="6857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60662-C293-D5CA-3DE2-00E6B8B73766}"/>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a:t>Thank you </a:t>
            </a:r>
          </a:p>
        </p:txBody>
      </p:sp>
      <p:sp>
        <p:nvSpPr>
          <p:cNvPr id="3" name="Content Placeholder 2">
            <a:extLst>
              <a:ext uri="{FF2B5EF4-FFF2-40B4-BE49-F238E27FC236}">
                <a16:creationId xmlns:a16="http://schemas.microsoft.com/office/drawing/2014/main" id="{449EE5F9-3C18-F2A3-6744-388C9613BF32}"/>
              </a:ext>
            </a:extLst>
          </p:cNvPr>
          <p:cNvSpPr>
            <a:spLocks noGrp="1"/>
          </p:cNvSpPr>
          <p:nvPr>
            <p:ph idx="1"/>
          </p:nvPr>
        </p:nvSpPr>
        <p:spPr>
          <a:xfrm>
            <a:off x="952229" y="4629234"/>
            <a:ext cx="3973386" cy="1485319"/>
          </a:xfrm>
          <a:noFill/>
        </p:spPr>
        <p:txBody>
          <a:bodyPr vert="horz" lIns="91440" tIns="45720" rIns="91440" bIns="45720" rtlCol="0">
            <a:normAutofit/>
          </a:bodyPr>
          <a:lstStyle/>
          <a:p>
            <a:pPr marL="0" indent="0">
              <a:buNone/>
            </a:pPr>
            <a:r>
              <a:rPr lang="en-US" sz="2400"/>
              <a:t>Be blessed as you go forth</a:t>
            </a:r>
          </a:p>
        </p:txBody>
      </p:sp>
    </p:spTree>
    <p:extLst>
      <p:ext uri="{BB962C8B-B14F-4D97-AF65-F5344CB8AC3E}">
        <p14:creationId xmlns:p14="http://schemas.microsoft.com/office/powerpoint/2010/main" val="266762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799D-E6CE-4ED2-B7F6-B10A80D692D0}"/>
              </a:ext>
            </a:extLst>
          </p:cNvPr>
          <p:cNvSpPr>
            <a:spLocks noGrp="1"/>
          </p:cNvSpPr>
          <p:nvPr>
            <p:ph type="title"/>
          </p:nvPr>
        </p:nvSpPr>
        <p:spPr>
          <a:xfrm>
            <a:off x="876694" y="741391"/>
            <a:ext cx="2833324" cy="1616203"/>
          </a:xfrm>
        </p:spPr>
        <p:txBody>
          <a:bodyPr vert="horz" lIns="91440" tIns="45720" rIns="91440" bIns="45720" rtlCol="0" anchor="b">
            <a:normAutofit/>
          </a:bodyPr>
          <a:lstStyle/>
          <a:p>
            <a:r>
              <a:rPr lang="en-US" sz="3200"/>
              <a:t>Cultural Competence Matters</a:t>
            </a:r>
          </a:p>
        </p:txBody>
      </p:sp>
      <p:sp>
        <p:nvSpPr>
          <p:cNvPr id="26" name="Content Placeholder 16">
            <a:extLst>
              <a:ext uri="{FF2B5EF4-FFF2-40B4-BE49-F238E27FC236}">
                <a16:creationId xmlns:a16="http://schemas.microsoft.com/office/drawing/2014/main" id="{F65E947C-D98E-028D-7D94-2B9A76548E9F}"/>
              </a:ext>
            </a:extLst>
          </p:cNvPr>
          <p:cNvSpPr>
            <a:spLocks noGrp="1"/>
          </p:cNvSpPr>
          <p:nvPr>
            <p:ph idx="1"/>
          </p:nvPr>
        </p:nvSpPr>
        <p:spPr>
          <a:xfrm>
            <a:off x="876694" y="2533476"/>
            <a:ext cx="2833324" cy="3447832"/>
          </a:xfrm>
        </p:spPr>
        <p:txBody>
          <a:bodyPr anchor="t">
            <a:normAutofit/>
          </a:bodyPr>
          <a:lstStyle/>
          <a:p>
            <a:r>
              <a:rPr lang="en-US" sz="2000" dirty="0">
                <a:ea typeface="Calibri"/>
                <a:cs typeface="Calibri"/>
              </a:rPr>
              <a:t>In Business</a:t>
            </a:r>
          </a:p>
          <a:p>
            <a:r>
              <a:rPr lang="en-US" sz="2000" dirty="0">
                <a:ea typeface="Calibri"/>
                <a:cs typeface="Calibri"/>
              </a:rPr>
              <a:t>In UWF</a:t>
            </a:r>
          </a:p>
          <a:p>
            <a:r>
              <a:rPr lang="en-US" sz="2000">
                <a:ea typeface="Calibri"/>
                <a:cs typeface="Calibri"/>
              </a:rPr>
              <a:t>In the El Camino Real District</a:t>
            </a:r>
            <a:endParaRPr lang="en-US" sz="2000" dirty="0">
              <a:ea typeface="Calibri"/>
              <a:cs typeface="Calibri"/>
            </a:endParaRPr>
          </a:p>
          <a:p>
            <a:endParaRPr lang="en-US" sz="2000" dirty="0">
              <a:ea typeface="Calibri"/>
              <a:cs typeface="Calibri"/>
            </a:endParaRPr>
          </a:p>
        </p:txBody>
      </p:sp>
      <p:pic>
        <p:nvPicPr>
          <p:cNvPr id="4" name="Content Placeholder 3" descr="Stock numbers on a digital display">
            <a:extLst>
              <a:ext uri="{FF2B5EF4-FFF2-40B4-BE49-F238E27FC236}">
                <a16:creationId xmlns:a16="http://schemas.microsoft.com/office/drawing/2014/main" id="{DC87B943-351C-17A5-3574-9ADA21FCCC92}"/>
              </a:ext>
            </a:extLst>
          </p:cNvPr>
          <p:cNvPicPr>
            <a:picLocks noChangeAspect="1"/>
          </p:cNvPicPr>
          <p:nvPr/>
        </p:nvPicPr>
        <p:blipFill>
          <a:blip r:embed="rId2"/>
          <a:srcRect l="40230" r="17464" b="-2"/>
          <a:stretch/>
        </p:blipFill>
        <p:spPr>
          <a:xfrm>
            <a:off x="4285839" y="1070147"/>
            <a:ext cx="3393840" cy="4672927"/>
          </a:xfrm>
          <a:prstGeom prst="rect">
            <a:avLst/>
          </a:prstGeom>
        </p:spPr>
      </p:pic>
      <p:pic>
        <p:nvPicPr>
          <p:cNvPr id="6" name="Picture 5" descr="A black and white document with text&#10;&#10;AI-generated content may be incorrect.">
            <a:extLst>
              <a:ext uri="{FF2B5EF4-FFF2-40B4-BE49-F238E27FC236}">
                <a16:creationId xmlns:a16="http://schemas.microsoft.com/office/drawing/2014/main" id="{5FB163B8-5878-CC67-06C7-C9A4E0A1D33A}"/>
              </a:ext>
            </a:extLst>
          </p:cNvPr>
          <p:cNvPicPr>
            <a:picLocks noChangeAspect="1"/>
          </p:cNvPicPr>
          <p:nvPr/>
        </p:nvPicPr>
        <p:blipFill>
          <a:blip r:embed="rId3"/>
          <a:srcRect l="12237" r="14159" b="-3"/>
          <a:stretch/>
        </p:blipFill>
        <p:spPr>
          <a:xfrm>
            <a:off x="7679652" y="1070147"/>
            <a:ext cx="3439354" cy="4672927"/>
          </a:xfrm>
          <a:prstGeom prst="rect">
            <a:avLst/>
          </a:prstGeom>
        </p:spPr>
      </p:pic>
      <p:sp>
        <p:nvSpPr>
          <p:cNvPr id="27" name="Rectangle 26">
            <a:extLst>
              <a:ext uri="{FF2B5EF4-FFF2-40B4-BE49-F238E27FC236}">
                <a16:creationId xmlns:a16="http://schemas.microsoft.com/office/drawing/2014/main" id="{068E5CCC-C8B4-1C26-7EEC-22D3D6E6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640742" y="2309584"/>
            <a:ext cx="123362" cy="6833167"/>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AA4F2E6-C9E1-359F-FAB8-8E3432107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72516" y="4941359"/>
            <a:ext cx="123362" cy="1569619"/>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6283C4-35E8-C085-DB97-E147B99ED78F}"/>
              </a:ext>
            </a:extLst>
          </p:cNvPr>
          <p:cNvSpPr txBox="1"/>
          <p:nvPr/>
        </p:nvSpPr>
        <p:spPr>
          <a:xfrm>
            <a:off x="9193823" y="2533650"/>
            <a:ext cx="2779834" cy="2308324"/>
          </a:xfrm>
          <a:prstGeom prst="rect">
            <a:avLst/>
          </a:prstGeom>
          <a:solidFill>
            <a:srgbClr val="DF8A7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latin typeface="Aptos"/>
              </a:rPr>
              <a:t>Because we believe:</a:t>
            </a:r>
            <a:br>
              <a:rPr lang="en-US" i="1" dirty="0">
                <a:latin typeface="Aptos"/>
              </a:rPr>
            </a:br>
            <a:r>
              <a:rPr lang="en-US" i="1" dirty="0">
                <a:latin typeface="Aptos"/>
              </a:rPr>
              <a:t>That in our common humanity in creation, all women and men are made in God’s image, and all persons are equally valuable in the sight of God</a:t>
            </a:r>
          </a:p>
        </p:txBody>
      </p:sp>
      <p:cxnSp>
        <p:nvCxnSpPr>
          <p:cNvPr id="14" name="Straight Arrow Connector 13">
            <a:extLst>
              <a:ext uri="{FF2B5EF4-FFF2-40B4-BE49-F238E27FC236}">
                <a16:creationId xmlns:a16="http://schemas.microsoft.com/office/drawing/2014/main" id="{6F4FC708-39B1-1B85-7BD1-27D624D398E8}"/>
              </a:ext>
            </a:extLst>
          </p:cNvPr>
          <p:cNvCxnSpPr/>
          <p:nvPr/>
        </p:nvCxnSpPr>
        <p:spPr>
          <a:xfrm>
            <a:off x="8264768" y="3165230"/>
            <a:ext cx="914400" cy="164855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91A9377-EBC3-900F-4DE0-9D2B967F661C}"/>
              </a:ext>
            </a:extLst>
          </p:cNvPr>
          <p:cNvCxnSpPr/>
          <p:nvPr/>
        </p:nvCxnSpPr>
        <p:spPr>
          <a:xfrm flipV="1">
            <a:off x="8352692" y="2564421"/>
            <a:ext cx="842594" cy="24179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04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594A9D-5F45-4C49-BE03-F7BB1451542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latin typeface="Aptos" panose="020B0004020202020204" pitchFamily="34" charset="0"/>
              </a:rPr>
              <a:t>Focus on:</a:t>
            </a:r>
            <a:br>
              <a:rPr lang="en-US" sz="6600" dirty="0">
                <a:solidFill>
                  <a:schemeClr val="bg1"/>
                </a:solidFill>
                <a:latin typeface="Aptos" panose="020B0004020202020204" pitchFamily="34" charset="0"/>
              </a:rPr>
            </a:br>
            <a:r>
              <a:rPr lang="en-US" sz="6600" dirty="0">
                <a:solidFill>
                  <a:schemeClr val="bg1"/>
                </a:solidFill>
                <a:latin typeface="Aptos" panose="020B0004020202020204" pitchFamily="34" charset="0"/>
              </a:rPr>
              <a:t>El Camino Real District</a:t>
            </a:r>
          </a:p>
        </p:txBody>
      </p:sp>
      <p:sp>
        <p:nvSpPr>
          <p:cNvPr id="1056" name="Rectangle: Rounded Corners 105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AADBB8-221F-CCC5-EBFE-EB24884B6133}"/>
              </a:ext>
            </a:extLst>
          </p:cNvPr>
          <p:cNvSpPr txBox="1"/>
          <p:nvPr/>
        </p:nvSpPr>
        <p:spPr>
          <a:xfrm>
            <a:off x="404553" y="5687106"/>
            <a:ext cx="5785815" cy="461665"/>
          </a:xfrm>
          <a:prstGeom prst="rect">
            <a:avLst/>
          </a:prstGeom>
          <a:noFill/>
        </p:spPr>
        <p:txBody>
          <a:bodyPr wrap="none" rtlCol="0">
            <a:spAutoFit/>
          </a:bodyPr>
          <a:lstStyle/>
          <a:p>
            <a:r>
              <a:rPr lang="en-US" sz="2400" dirty="0"/>
              <a:t>Aton Abril, El Camino Real District Lay Leader</a:t>
            </a:r>
          </a:p>
        </p:txBody>
      </p:sp>
      <p:pic>
        <p:nvPicPr>
          <p:cNvPr id="4" name="Picture 3" descr="A person standing on a beach&#10;&#10;AI-generated content may be incorrect.">
            <a:extLst>
              <a:ext uri="{FF2B5EF4-FFF2-40B4-BE49-F238E27FC236}">
                <a16:creationId xmlns:a16="http://schemas.microsoft.com/office/drawing/2014/main" id="{EB72628C-7554-24FF-3424-B5E5794239AF}"/>
              </a:ext>
            </a:extLst>
          </p:cNvPr>
          <p:cNvPicPr>
            <a:picLocks noChangeAspect="1"/>
          </p:cNvPicPr>
          <p:nvPr/>
        </p:nvPicPr>
        <p:blipFill>
          <a:blip r:embed="rId3">
            <a:extLst>
              <a:ext uri="{BEBA8EAE-BF5A-486C-A8C5-ECC9F3942E4B}">
                <a14:imgProps xmlns:a14="http://schemas.microsoft.com/office/drawing/2010/main">
                  <a14:imgLayer r:embed="rId4">
                    <a14:imgEffect>
                      <a14:saturation sat="108000"/>
                    </a14:imgEffect>
                    <a14:imgEffect>
                      <a14:brightnessContrast bright="10000"/>
                    </a14:imgEffect>
                  </a14:imgLayer>
                </a14:imgProps>
              </a:ext>
            </a:extLst>
          </a:blip>
          <a:srcRect l="1253" t="10481" r="-752" b="13822"/>
          <a:stretch/>
        </p:blipFill>
        <p:spPr>
          <a:xfrm>
            <a:off x="7448393" y="649185"/>
            <a:ext cx="3925642" cy="3114783"/>
          </a:xfrm>
          <a:prstGeom prst="rect">
            <a:avLst/>
          </a:prstGeom>
        </p:spPr>
      </p:pic>
    </p:spTree>
    <p:extLst>
      <p:ext uri="{BB962C8B-B14F-4D97-AF65-F5344CB8AC3E}">
        <p14:creationId xmlns:p14="http://schemas.microsoft.com/office/powerpoint/2010/main" val="325346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CFC618-4063-965E-8C58-6758DEDBF2FB}"/>
              </a:ext>
            </a:extLst>
          </p:cNvPr>
          <p:cNvSpPr>
            <a:spLocks noGrp="1"/>
          </p:cNvSpPr>
          <p:nvPr>
            <p:ph type="title"/>
          </p:nvPr>
        </p:nvSpPr>
        <p:spPr>
          <a:xfrm>
            <a:off x="318838" y="640080"/>
            <a:ext cx="4612430" cy="3566160"/>
          </a:xfrm>
        </p:spPr>
        <p:txBody>
          <a:bodyPr vert="horz" lIns="91440" tIns="45720" rIns="91440" bIns="45720" rtlCol="0" anchor="b">
            <a:normAutofit/>
          </a:bodyPr>
          <a:lstStyle/>
          <a:p>
            <a:pPr algn="ctr"/>
            <a:r>
              <a:rPr lang="en-US" sz="5400" dirty="0"/>
              <a:t>Where we are</a:t>
            </a:r>
            <a:endParaRPr lang="en-US"/>
          </a:p>
        </p:txBody>
      </p:sp>
      <p:sp>
        <p:nvSpPr>
          <p:cNvPr id="4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the state of california&#10;&#10;AI-generated content may be incorrect.">
            <a:extLst>
              <a:ext uri="{FF2B5EF4-FFF2-40B4-BE49-F238E27FC236}">
                <a16:creationId xmlns:a16="http://schemas.microsoft.com/office/drawing/2014/main" id="{2D61887B-22DB-8004-D4D2-42312312B0DB}"/>
              </a:ext>
            </a:extLst>
          </p:cNvPr>
          <p:cNvPicPr>
            <a:picLocks noChangeAspect="1"/>
          </p:cNvPicPr>
          <p:nvPr/>
        </p:nvPicPr>
        <p:blipFill>
          <a:blip r:embed="rId3"/>
          <a:srcRect r="54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1104C36A-09C2-BBB9-DC6C-5161BC9A0868}"/>
              </a:ext>
            </a:extLst>
          </p:cNvPr>
          <p:cNvSpPr txBox="1">
            <a:spLocks/>
          </p:cNvSpPr>
          <p:nvPr/>
        </p:nvSpPr>
        <p:spPr>
          <a:xfrm>
            <a:off x="894571" y="4422563"/>
            <a:ext cx="3744597" cy="10473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50 churches</a:t>
            </a:r>
            <a:endParaRPr lang="en-US" sz="5400" dirty="0">
              <a:ea typeface="Calibri Light"/>
              <a:cs typeface="Calibri Light"/>
            </a:endParaRPr>
          </a:p>
        </p:txBody>
      </p:sp>
    </p:spTree>
    <p:extLst>
      <p:ext uri="{BB962C8B-B14F-4D97-AF65-F5344CB8AC3E}">
        <p14:creationId xmlns:p14="http://schemas.microsoft.com/office/powerpoint/2010/main" val="146673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CDFC9-A9AD-5A97-1EF8-578F7A9C7C7D}"/>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A44F5C9-721B-047A-5D6B-EC6AC6827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ACDDE-DBFA-5710-3DEB-9DC6DF065EDF}"/>
              </a:ext>
            </a:extLst>
          </p:cNvPr>
          <p:cNvSpPr>
            <a:spLocks noGrp="1"/>
          </p:cNvSpPr>
          <p:nvPr>
            <p:ph type="title"/>
          </p:nvPr>
        </p:nvSpPr>
        <p:spPr>
          <a:xfrm>
            <a:off x="838200" y="365125"/>
            <a:ext cx="10515600" cy="1325563"/>
          </a:xfrm>
        </p:spPr>
        <p:txBody>
          <a:bodyPr>
            <a:normAutofit/>
          </a:bodyPr>
          <a:lstStyle/>
          <a:p>
            <a:r>
              <a:rPr lang="en-US" sz="5400" dirty="0"/>
              <a:t>Who we are by the numbers</a:t>
            </a:r>
            <a:endParaRPr lang="en-US" dirty="0"/>
          </a:p>
        </p:txBody>
      </p:sp>
      <p:sp>
        <p:nvSpPr>
          <p:cNvPr id="17" name="sketch line">
            <a:extLst>
              <a:ext uri="{FF2B5EF4-FFF2-40B4-BE49-F238E27FC236}">
                <a16:creationId xmlns:a16="http://schemas.microsoft.com/office/drawing/2014/main" id="{B9930F80-FA03-1080-F215-291114799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e chart with different colored circles&#10;&#10;AI-generated content may be incorrect.">
            <a:extLst>
              <a:ext uri="{FF2B5EF4-FFF2-40B4-BE49-F238E27FC236}">
                <a16:creationId xmlns:a16="http://schemas.microsoft.com/office/drawing/2014/main" id="{97240712-DA31-3C1B-2FF3-D6742CC2E498}"/>
              </a:ext>
            </a:extLst>
          </p:cNvPr>
          <p:cNvPicPr>
            <a:picLocks noGrp="1" noChangeAspect="1"/>
          </p:cNvPicPr>
          <p:nvPr>
            <p:ph idx="1"/>
          </p:nvPr>
        </p:nvPicPr>
        <p:blipFill>
          <a:blip r:embed="rId3"/>
          <a:stretch>
            <a:fillRect/>
          </a:stretch>
        </p:blipFill>
        <p:spPr>
          <a:xfrm>
            <a:off x="665303" y="1903779"/>
            <a:ext cx="7647316" cy="4839799"/>
          </a:xfrm>
        </p:spPr>
      </p:pic>
      <p:graphicFrame>
        <p:nvGraphicFramePr>
          <p:cNvPr id="10" name="Table 9">
            <a:extLst>
              <a:ext uri="{FF2B5EF4-FFF2-40B4-BE49-F238E27FC236}">
                <a16:creationId xmlns:a16="http://schemas.microsoft.com/office/drawing/2014/main" id="{CC691A83-2164-9533-4720-862D792CBFDE}"/>
              </a:ext>
            </a:extLst>
          </p:cNvPr>
          <p:cNvGraphicFramePr>
            <a:graphicFrameLocks noGrp="1"/>
          </p:cNvGraphicFramePr>
          <p:nvPr>
            <p:extLst>
              <p:ext uri="{D42A27DB-BD31-4B8C-83A1-F6EECF244321}">
                <p14:modId xmlns:p14="http://schemas.microsoft.com/office/powerpoint/2010/main" val="216639318"/>
              </p:ext>
            </p:extLst>
          </p:nvPr>
        </p:nvGraphicFramePr>
        <p:xfrm>
          <a:off x="8575431" y="2762250"/>
          <a:ext cx="3361336" cy="2899834"/>
        </p:xfrm>
        <a:graphic>
          <a:graphicData uri="http://schemas.openxmlformats.org/drawingml/2006/table">
            <a:tbl>
              <a:tblPr bandRow="1">
                <a:tableStyleId>{5C22544A-7EE6-4342-B048-85BDC9FD1C3A}</a:tableStyleId>
              </a:tblPr>
              <a:tblGrid>
                <a:gridCol w="2100835">
                  <a:extLst>
                    <a:ext uri="{9D8B030D-6E8A-4147-A177-3AD203B41FA5}">
                      <a16:colId xmlns:a16="http://schemas.microsoft.com/office/drawing/2014/main" val="2081325446"/>
                    </a:ext>
                  </a:extLst>
                </a:gridCol>
                <a:gridCol w="1260501">
                  <a:extLst>
                    <a:ext uri="{9D8B030D-6E8A-4147-A177-3AD203B41FA5}">
                      <a16:colId xmlns:a16="http://schemas.microsoft.com/office/drawing/2014/main" val="2685460012"/>
                    </a:ext>
                  </a:extLst>
                </a:gridCol>
              </a:tblGrid>
              <a:tr h="414262">
                <a:tc>
                  <a:txBody>
                    <a:bodyPr/>
                    <a:lstStyle/>
                    <a:p>
                      <a:pPr algn="l" fontAlgn="b"/>
                      <a:r>
                        <a:rPr lang="en-US" sz="2000" b="0" i="0" u="none" strike="noStrike" dirty="0">
                          <a:solidFill>
                            <a:srgbClr val="000000"/>
                          </a:solidFill>
                          <a:effectLst/>
                          <a:latin typeface="Aptos Narrow"/>
                        </a:rPr>
                        <a:t>White</a:t>
                      </a:r>
                    </a:p>
                  </a:txBody>
                  <a:tcPr marL="9525" marR="9525" marT="9525"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a:rPr>
                        <a:t>6563</a:t>
                      </a:r>
                    </a:p>
                  </a:txBody>
                  <a:tcPr marL="9525" marR="9525" marT="9525" marB="0" anchor="b">
                    <a:lnL>
                      <a:noFill/>
                    </a:lnL>
                    <a:lnR>
                      <a:noFill/>
                    </a:lnR>
                    <a:lnT>
                      <a:noFill/>
                    </a:lnT>
                    <a:lnB>
                      <a:noFill/>
                    </a:lnB>
                    <a:noFill/>
                  </a:tcPr>
                </a:tc>
                <a:extLst>
                  <a:ext uri="{0D108BD9-81ED-4DB2-BD59-A6C34878D82A}">
                    <a16:rowId xmlns:a16="http://schemas.microsoft.com/office/drawing/2014/main" val="322950021"/>
                  </a:ext>
                </a:extLst>
              </a:tr>
              <a:tr h="414262">
                <a:tc>
                  <a:txBody>
                    <a:bodyPr/>
                    <a:lstStyle/>
                    <a:p>
                      <a:pPr algn="l" fontAlgn="b"/>
                      <a:r>
                        <a:rPr lang="en-US" sz="2000" b="0" i="0" u="none" strike="noStrike" dirty="0">
                          <a:solidFill>
                            <a:srgbClr val="000000"/>
                          </a:solidFill>
                          <a:effectLst/>
                          <a:latin typeface="Aptos Narrow"/>
                        </a:rPr>
                        <a:t>Asian</a:t>
                      </a:r>
                    </a:p>
                  </a:txBody>
                  <a:tcPr marL="9525" marR="9525" marT="9525"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a:rPr>
                        <a:t>2985</a:t>
                      </a:r>
                    </a:p>
                  </a:txBody>
                  <a:tcPr marL="9525" marR="9525" marT="9525" marB="0" anchor="b">
                    <a:lnL>
                      <a:noFill/>
                    </a:lnL>
                    <a:lnR>
                      <a:noFill/>
                    </a:lnR>
                    <a:lnT>
                      <a:noFill/>
                    </a:lnT>
                    <a:lnB>
                      <a:noFill/>
                    </a:lnB>
                    <a:noFill/>
                  </a:tcPr>
                </a:tc>
                <a:extLst>
                  <a:ext uri="{0D108BD9-81ED-4DB2-BD59-A6C34878D82A}">
                    <a16:rowId xmlns:a16="http://schemas.microsoft.com/office/drawing/2014/main" val="1840789725"/>
                  </a:ext>
                </a:extLst>
              </a:tr>
              <a:tr h="414262">
                <a:tc>
                  <a:txBody>
                    <a:bodyPr/>
                    <a:lstStyle/>
                    <a:p>
                      <a:pPr algn="l" fontAlgn="b"/>
                      <a:r>
                        <a:rPr lang="en-US" sz="2000" b="0" i="0" u="none" strike="noStrike" dirty="0">
                          <a:solidFill>
                            <a:srgbClr val="000000"/>
                          </a:solidFill>
                          <a:effectLst/>
                          <a:latin typeface="Aptos Narrow"/>
                        </a:rPr>
                        <a:t>Pacific Islanders</a:t>
                      </a:r>
                    </a:p>
                  </a:txBody>
                  <a:tcPr marL="9525" marR="9525" marT="9525"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a:rPr>
                        <a:t>581</a:t>
                      </a:r>
                    </a:p>
                  </a:txBody>
                  <a:tcPr marL="9525" marR="9525" marT="9525" marB="0" anchor="b">
                    <a:lnL>
                      <a:noFill/>
                    </a:lnL>
                    <a:lnR>
                      <a:noFill/>
                    </a:lnR>
                    <a:lnT>
                      <a:noFill/>
                    </a:lnT>
                    <a:lnB>
                      <a:noFill/>
                    </a:lnB>
                    <a:noFill/>
                  </a:tcPr>
                </a:tc>
                <a:extLst>
                  <a:ext uri="{0D108BD9-81ED-4DB2-BD59-A6C34878D82A}">
                    <a16:rowId xmlns:a16="http://schemas.microsoft.com/office/drawing/2014/main" val="1468103267"/>
                  </a:ext>
                </a:extLst>
              </a:tr>
              <a:tr h="414262">
                <a:tc>
                  <a:txBody>
                    <a:bodyPr/>
                    <a:lstStyle/>
                    <a:p>
                      <a:pPr algn="l" fontAlgn="b"/>
                      <a:r>
                        <a:rPr lang="en-US" sz="2000" b="0" i="0" u="none" strike="noStrike" dirty="0">
                          <a:solidFill>
                            <a:srgbClr val="000000"/>
                          </a:solidFill>
                          <a:effectLst/>
                          <a:latin typeface="Aptos Narrow"/>
                        </a:rPr>
                        <a:t>Hispanic/Latino</a:t>
                      </a:r>
                    </a:p>
                  </a:txBody>
                  <a:tcPr marL="9525" marR="9525" marT="9525"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a:rPr>
                        <a:t>487</a:t>
                      </a:r>
                    </a:p>
                  </a:txBody>
                  <a:tcPr marL="9525" marR="9525" marT="9525" marB="0" anchor="b">
                    <a:lnL>
                      <a:noFill/>
                    </a:lnL>
                    <a:lnR>
                      <a:noFill/>
                    </a:lnR>
                    <a:lnT>
                      <a:noFill/>
                    </a:lnT>
                    <a:lnB>
                      <a:noFill/>
                    </a:lnB>
                    <a:noFill/>
                  </a:tcPr>
                </a:tc>
                <a:extLst>
                  <a:ext uri="{0D108BD9-81ED-4DB2-BD59-A6C34878D82A}">
                    <a16:rowId xmlns:a16="http://schemas.microsoft.com/office/drawing/2014/main" val="3135918168"/>
                  </a:ext>
                </a:extLst>
              </a:tr>
              <a:tr h="414262">
                <a:tc>
                  <a:txBody>
                    <a:bodyPr/>
                    <a:lstStyle/>
                    <a:p>
                      <a:pPr algn="l" fontAlgn="b"/>
                      <a:r>
                        <a:rPr lang="en-US" sz="2000" b="0" i="0" u="none" strike="noStrike" dirty="0">
                          <a:solidFill>
                            <a:srgbClr val="000000"/>
                          </a:solidFill>
                          <a:effectLst/>
                          <a:latin typeface="Aptos Narrow"/>
                        </a:rPr>
                        <a:t>Multi-Racial</a:t>
                      </a:r>
                    </a:p>
                  </a:txBody>
                  <a:tcPr marL="9525" marR="9525" marT="9525"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a:rPr>
                        <a:t>261</a:t>
                      </a:r>
                    </a:p>
                  </a:txBody>
                  <a:tcPr marL="9525" marR="9525" marT="9525" marB="0" anchor="b">
                    <a:lnL>
                      <a:noFill/>
                    </a:lnL>
                    <a:lnR>
                      <a:noFill/>
                    </a:lnR>
                    <a:lnT>
                      <a:noFill/>
                    </a:lnT>
                    <a:lnB>
                      <a:noFill/>
                    </a:lnB>
                    <a:noFill/>
                  </a:tcPr>
                </a:tc>
                <a:extLst>
                  <a:ext uri="{0D108BD9-81ED-4DB2-BD59-A6C34878D82A}">
                    <a16:rowId xmlns:a16="http://schemas.microsoft.com/office/drawing/2014/main" val="653056353"/>
                  </a:ext>
                </a:extLst>
              </a:tr>
              <a:tr h="414262">
                <a:tc>
                  <a:txBody>
                    <a:bodyPr/>
                    <a:lstStyle/>
                    <a:p>
                      <a:pPr algn="l" fontAlgn="b"/>
                      <a:r>
                        <a:rPr lang="en-US" sz="2000" b="0" i="0" u="none" strike="noStrike" dirty="0">
                          <a:solidFill>
                            <a:srgbClr val="000000"/>
                          </a:solidFill>
                          <a:effectLst/>
                          <a:latin typeface="Aptos Narrow"/>
                        </a:rPr>
                        <a:t>Black</a:t>
                      </a:r>
                    </a:p>
                  </a:txBody>
                  <a:tcPr marL="9525" marR="9525" marT="9525"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a:rPr>
                        <a:t>256</a:t>
                      </a:r>
                    </a:p>
                  </a:txBody>
                  <a:tcPr marL="9525" marR="9525" marT="9525" marB="0" anchor="b">
                    <a:lnL>
                      <a:noFill/>
                    </a:lnL>
                    <a:lnR>
                      <a:noFill/>
                    </a:lnR>
                    <a:lnT>
                      <a:noFill/>
                    </a:lnT>
                    <a:lnB>
                      <a:noFill/>
                    </a:lnB>
                    <a:noFill/>
                  </a:tcPr>
                </a:tc>
                <a:extLst>
                  <a:ext uri="{0D108BD9-81ED-4DB2-BD59-A6C34878D82A}">
                    <a16:rowId xmlns:a16="http://schemas.microsoft.com/office/drawing/2014/main" val="1904623221"/>
                  </a:ext>
                </a:extLst>
              </a:tr>
              <a:tr h="414262">
                <a:tc>
                  <a:txBody>
                    <a:bodyPr/>
                    <a:lstStyle/>
                    <a:p>
                      <a:pPr algn="l" fontAlgn="b"/>
                      <a:r>
                        <a:rPr lang="en-US" sz="2000" b="0" i="0" u="none" strike="noStrike" dirty="0">
                          <a:solidFill>
                            <a:srgbClr val="000000"/>
                          </a:solidFill>
                          <a:effectLst/>
                          <a:latin typeface="Aptos Narrow"/>
                        </a:rPr>
                        <a:t>Native</a:t>
                      </a:r>
                    </a:p>
                  </a:txBody>
                  <a:tcPr marL="9525" marR="9525" marT="9525"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a:rPr>
                        <a:t>12</a:t>
                      </a:r>
                    </a:p>
                  </a:txBody>
                  <a:tcPr marL="9525" marR="9525" marT="9525" marB="0" anchor="b">
                    <a:lnL>
                      <a:noFill/>
                    </a:lnL>
                    <a:lnR>
                      <a:noFill/>
                    </a:lnR>
                    <a:lnT>
                      <a:noFill/>
                    </a:lnT>
                    <a:lnB>
                      <a:noFill/>
                    </a:lnB>
                    <a:noFill/>
                  </a:tcPr>
                </a:tc>
                <a:extLst>
                  <a:ext uri="{0D108BD9-81ED-4DB2-BD59-A6C34878D82A}">
                    <a16:rowId xmlns:a16="http://schemas.microsoft.com/office/drawing/2014/main" val="3367440537"/>
                  </a:ext>
                </a:extLst>
              </a:tr>
            </a:tbl>
          </a:graphicData>
        </a:graphic>
      </p:graphicFrame>
    </p:spTree>
    <p:extLst>
      <p:ext uri="{BB962C8B-B14F-4D97-AF65-F5344CB8AC3E}">
        <p14:creationId xmlns:p14="http://schemas.microsoft.com/office/powerpoint/2010/main" val="203709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31DF608FEB044F9C31BB704A5980D3" ma:contentTypeVersion="18" ma:contentTypeDescription="Create a new document." ma:contentTypeScope="" ma:versionID="308abcc9f3d0e4536a7eb9452c82d389">
  <xsd:schema xmlns:xsd="http://www.w3.org/2001/XMLSchema" xmlns:xs="http://www.w3.org/2001/XMLSchema" xmlns:p="http://schemas.microsoft.com/office/2006/metadata/properties" xmlns:ns2="a20948f0-7038-410f-8a9b-8c2aedec8188" xmlns:ns3="73f10d43-9f75-4d80-ada4-55836943085d" targetNamespace="http://schemas.microsoft.com/office/2006/metadata/properties" ma:root="true" ma:fieldsID="ef665006859b75bf85dfa08c5d3bd57c" ns2:_="" ns3:_="">
    <xsd:import namespace="a20948f0-7038-410f-8a9b-8c2aedec8188"/>
    <xsd:import namespace="73f10d43-9f75-4d80-ada4-5583694308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0948f0-7038-410f-8a9b-8c2aedec8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8fa5ae-795e-45bb-b710-02816ffb67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f10d43-9f75-4d80-ada4-55836943085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3b396b-116b-48ff-9852-2fb9f38e2bbe}" ma:internalName="TaxCatchAll" ma:showField="CatchAllData" ma:web="73f10d43-9f75-4d80-ada4-5583694308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0948f0-7038-410f-8a9b-8c2aedec8188">
      <Terms xmlns="http://schemas.microsoft.com/office/infopath/2007/PartnerControls"/>
    </lcf76f155ced4ddcb4097134ff3c332f>
    <TaxCatchAll xmlns="73f10d43-9f75-4d80-ada4-55836943085d" xsi:nil="true"/>
  </documentManagement>
</p:properties>
</file>

<file path=customXml/itemProps1.xml><?xml version="1.0" encoding="utf-8"?>
<ds:datastoreItem xmlns:ds="http://schemas.openxmlformats.org/officeDocument/2006/customXml" ds:itemID="{40D02BD5-AACC-4237-B3A3-1D674A26EB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0948f0-7038-410f-8a9b-8c2aedec8188"/>
    <ds:schemaRef ds:uri="73f10d43-9f75-4d80-ada4-558369430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BC0A8E-2A01-44C3-8DCC-5461FBA3A302}">
  <ds:schemaRefs>
    <ds:schemaRef ds:uri="http://schemas.microsoft.com/sharepoint/v3/contenttype/forms"/>
  </ds:schemaRefs>
</ds:datastoreItem>
</file>

<file path=customXml/itemProps3.xml><?xml version="1.0" encoding="utf-8"?>
<ds:datastoreItem xmlns:ds="http://schemas.openxmlformats.org/officeDocument/2006/customXml" ds:itemID="{23DEA9F2-330D-498D-A05C-9B774A21AD0C}">
  <ds:schemaRefs>
    <ds:schemaRef ds:uri="http://schemas.microsoft.com/office/2006/metadata/properties"/>
    <ds:schemaRef ds:uri="http://schemas.microsoft.com/office/infopath/2007/PartnerControls"/>
    <ds:schemaRef ds:uri="a20948f0-7038-410f-8a9b-8c2aedec8188"/>
    <ds:schemaRef ds:uri="73f10d43-9f75-4d80-ada4-55836943085d"/>
  </ds:schemaRefs>
</ds:datastoreItem>
</file>

<file path=docProps/app.xml><?xml version="1.0" encoding="utf-8"?>
<Properties xmlns="http://schemas.openxmlformats.org/officeDocument/2006/extended-properties" xmlns:vt="http://schemas.openxmlformats.org/officeDocument/2006/docPropsVTypes">
  <TotalTime>3418</TotalTime>
  <Words>3729</Words>
  <Application>Microsoft Macintosh PowerPoint</Application>
  <PresentationFormat>Widescreen</PresentationFormat>
  <Paragraphs>373</Paragraphs>
  <Slides>56</Slides>
  <Notes>40</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56</vt:i4>
      </vt:variant>
    </vt:vector>
  </HeadingPairs>
  <TitlesOfParts>
    <vt:vector size="66" baseType="lpstr">
      <vt:lpstr>-apple-system</vt:lpstr>
      <vt:lpstr>Aptos</vt:lpstr>
      <vt:lpstr>Aptos Display</vt:lpstr>
      <vt:lpstr>Aptos Narrow</vt:lpstr>
      <vt:lpstr>Arial</vt:lpstr>
      <vt:lpstr>Calibri</vt:lpstr>
      <vt:lpstr>Calibri Light</vt:lpstr>
      <vt:lpstr>Office Theme</vt:lpstr>
      <vt:lpstr>Office Theme</vt:lpstr>
      <vt:lpstr>1_Office Theme</vt:lpstr>
      <vt:lpstr>PowerPoint Presentation</vt:lpstr>
      <vt:lpstr>Welcome &amp; a few requests … </vt:lpstr>
      <vt:lpstr>Welcome from UWF El Camino Real President Debbie Ow</vt:lpstr>
      <vt:lpstr>PowerPoint Presentation</vt:lpstr>
      <vt:lpstr>Facilitator</vt:lpstr>
      <vt:lpstr>Cultural Competence Matters</vt:lpstr>
      <vt:lpstr>Focus on: El Camino Real District</vt:lpstr>
      <vt:lpstr>Where we are</vt:lpstr>
      <vt:lpstr>Who we are by the numbers</vt:lpstr>
      <vt:lpstr>What's not in the numbers</vt:lpstr>
      <vt:lpstr>How can we work well together </vt:lpstr>
      <vt:lpstr>Cross-Racial/Cross-Cultural Ministry Team</vt:lpstr>
      <vt:lpstr>Objective</vt:lpstr>
      <vt:lpstr>Agenda</vt:lpstr>
      <vt:lpstr>Goal 1: Cultural Humility </vt:lpstr>
      <vt:lpstr>Cultural Humility </vt:lpstr>
      <vt:lpstr>Goal 2: Cultural Agility</vt:lpstr>
      <vt:lpstr>Competencies (Mindsets and Heartsets) </vt:lpstr>
      <vt:lpstr>Adaptation in Cultural Agility</vt:lpstr>
      <vt:lpstr>Dinner Table Breakout</vt:lpstr>
      <vt:lpstr>Foundational Concepts &amp; Tools </vt:lpstr>
      <vt:lpstr>What is Culture? </vt:lpstr>
      <vt:lpstr>The Iceberg Concept of Culture</vt:lpstr>
      <vt:lpstr>         Cultural Lens important</vt:lpstr>
      <vt:lpstr>We are ethnocentric beings</vt:lpstr>
      <vt:lpstr>PowerPoint Presentation</vt:lpstr>
      <vt:lpstr>Mirror of Self-Awareness </vt:lpstr>
      <vt:lpstr>Cultural Influences in Three Areas</vt:lpstr>
      <vt:lpstr>2 min- Stretch Break </vt:lpstr>
      <vt:lpstr>Communication </vt:lpstr>
      <vt:lpstr>PowerPoint Presentation</vt:lpstr>
      <vt:lpstr>Break </vt:lpstr>
      <vt:lpstr>Video:  Time Versus Relationship </vt:lpstr>
      <vt:lpstr>Case Study  </vt:lpstr>
      <vt:lpstr>Breakout Rooms</vt:lpstr>
      <vt:lpstr>Understand the Basis of the Conflict: “Under the Waterline” Values –  how would you "fix"? Where is the iceberg crash? What does "polite" look like?</vt:lpstr>
      <vt:lpstr>Understand the Basis of the Conflict: “Under the Waterline” Values –  how would you "fix"? Where is the iceberg crash? What does "polite" look like?</vt:lpstr>
      <vt:lpstr>Establishing Trust</vt:lpstr>
      <vt:lpstr>PowerPoint Presentation</vt:lpstr>
      <vt:lpstr>View of Leadership</vt:lpstr>
      <vt:lpstr>    Leadership in more hierarchical cultures </vt:lpstr>
      <vt:lpstr>Egalitarian Cultures: Authority &amp; Decision-Making:</vt:lpstr>
      <vt:lpstr>Hierarchical Cultures: Authority &amp; Decision-Making </vt:lpstr>
      <vt:lpstr>Pastoral Leadership: Three models of Hierarchical Leadership  </vt:lpstr>
      <vt:lpstr>When leadership expectations differ</vt:lpstr>
      <vt:lpstr>Case Analysis</vt:lpstr>
      <vt:lpstr>       Intentional Positive Interactions to find   a Third Way</vt:lpstr>
      <vt:lpstr>   RESPECTFUL COMMUNICATION GUIDELINES  </vt:lpstr>
      <vt:lpstr>Mindful of your airtime </vt:lpstr>
      <vt:lpstr>PowerPoint Presentation</vt:lpstr>
      <vt:lpstr>5 min- Break </vt:lpstr>
      <vt:lpstr>Tae: what does a multi-cultural church look like?</vt:lpstr>
      <vt:lpstr>         Tools </vt:lpstr>
      <vt:lpstr>Disrupt Bias and Rapid Judgment</vt:lpstr>
      <vt:lpstr>Next Steps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Cheng</dc:creator>
  <cp:lastModifiedBy>Katelyn Jackson</cp:lastModifiedBy>
  <cp:revision>455</cp:revision>
  <dcterms:created xsi:type="dcterms:W3CDTF">2024-10-14T04:13:18Z</dcterms:created>
  <dcterms:modified xsi:type="dcterms:W3CDTF">2025-02-11T01:33:11Z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0x0101001831DF608FEB044F9C31BB704A5980D3</vt:lpwstr>
  </property>
  <property fmtid="{D5CDD505-2E9C-101B-9397-08002B2CF9AE}" pid="3" name="MediaServiceImageTags">
    <vt:lpwstr/>
  </property>
</Properties>
</file>